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64" r:id="rId5"/>
    <p:sldId id="260" r:id="rId6"/>
    <p:sldId id="265" r:id="rId7"/>
    <p:sldId id="268" r:id="rId8"/>
    <p:sldId id="269" r:id="rId9"/>
    <p:sldId id="261" r:id="rId10"/>
    <p:sldId id="266" r:id="rId11"/>
    <p:sldId id="267" r:id="rId12"/>
    <p:sldId id="263"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8" autoAdjust="0"/>
    <p:restoredTop sz="94660"/>
  </p:normalViewPr>
  <p:slideViewPr>
    <p:cSldViewPr snapToGrid="0">
      <p:cViewPr>
        <p:scale>
          <a:sx n="85" d="100"/>
          <a:sy n="85" d="100"/>
        </p:scale>
        <p:origin x="-222"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48468-2A6D-4BA7-B92A-30CC75FE686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sv-SE"/>
        </a:p>
      </dgm:t>
    </dgm:pt>
    <dgm:pt modelId="{933702A8-117F-4F50-A96B-7A40B79915F6}">
      <dgm:prSet phldrT="[Text]"/>
      <dgm:spPr/>
      <dgm:t>
        <a:bodyPr/>
        <a:lstStyle/>
        <a:p>
          <a:r>
            <a:rPr lang="sv-SE" dirty="0"/>
            <a:t>Rörelsemönster</a:t>
          </a:r>
        </a:p>
      </dgm:t>
    </dgm:pt>
    <dgm:pt modelId="{09756341-8D63-4A1C-BD44-8438993BD699}" type="parTrans" cxnId="{3A409CAB-BBCC-43F5-A711-45938C9A15EC}">
      <dgm:prSet/>
      <dgm:spPr/>
      <dgm:t>
        <a:bodyPr/>
        <a:lstStyle/>
        <a:p>
          <a:endParaRPr lang="sv-SE"/>
        </a:p>
      </dgm:t>
    </dgm:pt>
    <dgm:pt modelId="{86BAFA84-2A93-4951-80EE-CFB9754CBD6E}" type="sibTrans" cxnId="{3A409CAB-BBCC-43F5-A711-45938C9A15EC}">
      <dgm:prSet/>
      <dgm:spPr/>
      <dgm:t>
        <a:bodyPr/>
        <a:lstStyle/>
        <a:p>
          <a:endParaRPr lang="sv-SE"/>
        </a:p>
      </dgm:t>
    </dgm:pt>
    <dgm:pt modelId="{622327C5-7ADB-4786-AE7E-6B7BDE83AA9C}">
      <dgm:prSet phldrT="[Text]"/>
      <dgm:spPr/>
      <dgm:t>
        <a:bodyPr/>
        <a:lstStyle/>
        <a:p>
          <a:r>
            <a:rPr lang="sv-SE" dirty="0"/>
            <a:t>Uppmärksamhet</a:t>
          </a:r>
        </a:p>
      </dgm:t>
    </dgm:pt>
    <dgm:pt modelId="{FC045B4A-F5B5-4291-9CEA-9C07B98EE1EA}" type="parTrans" cxnId="{9F50D971-8305-45D8-9CED-7E7228FAD1F7}">
      <dgm:prSet/>
      <dgm:spPr/>
      <dgm:t>
        <a:bodyPr/>
        <a:lstStyle/>
        <a:p>
          <a:endParaRPr lang="sv-SE"/>
        </a:p>
      </dgm:t>
    </dgm:pt>
    <dgm:pt modelId="{2B84674E-DE7B-4F8B-BCA6-832272905184}" type="sibTrans" cxnId="{9F50D971-8305-45D8-9CED-7E7228FAD1F7}">
      <dgm:prSet/>
      <dgm:spPr/>
      <dgm:t>
        <a:bodyPr/>
        <a:lstStyle/>
        <a:p>
          <a:endParaRPr lang="sv-SE"/>
        </a:p>
      </dgm:t>
    </dgm:pt>
    <dgm:pt modelId="{DD58D95C-1A4F-41A3-AF44-2AF3F5E57B6D}">
      <dgm:prSet phldrT="[Text]"/>
      <dgm:spPr/>
      <dgm:t>
        <a:bodyPr/>
        <a:lstStyle/>
        <a:p>
          <a:r>
            <a:rPr lang="sv-SE" dirty="0"/>
            <a:t>Avdramatisering</a:t>
          </a:r>
        </a:p>
      </dgm:t>
    </dgm:pt>
    <dgm:pt modelId="{C73E10FC-203B-4775-B9C3-1314684AD28D}" type="parTrans" cxnId="{92728C4A-4843-43F2-96F2-40EE45B543EB}">
      <dgm:prSet/>
      <dgm:spPr/>
      <dgm:t>
        <a:bodyPr/>
        <a:lstStyle/>
        <a:p>
          <a:endParaRPr lang="sv-SE"/>
        </a:p>
      </dgm:t>
    </dgm:pt>
    <dgm:pt modelId="{68E2576C-4E25-4E38-9D0E-CCE0F9967E3A}" type="sibTrans" cxnId="{92728C4A-4843-43F2-96F2-40EE45B543EB}">
      <dgm:prSet/>
      <dgm:spPr/>
      <dgm:t>
        <a:bodyPr/>
        <a:lstStyle/>
        <a:p>
          <a:endParaRPr lang="sv-SE"/>
        </a:p>
      </dgm:t>
    </dgm:pt>
    <dgm:pt modelId="{558D2B59-7B80-46BA-9939-4E39651FE78C}">
      <dgm:prSet phldrT="[Text]"/>
      <dgm:spPr/>
      <dgm:t>
        <a:bodyPr/>
        <a:lstStyle/>
        <a:p>
          <a:r>
            <a:rPr lang="sv-SE" dirty="0"/>
            <a:t>Prata</a:t>
          </a:r>
        </a:p>
      </dgm:t>
    </dgm:pt>
    <dgm:pt modelId="{626851E6-CC6F-44A3-8990-BF0B5CB34B95}" type="parTrans" cxnId="{60D007E4-15CE-4F9B-91CE-76BF077F2995}">
      <dgm:prSet/>
      <dgm:spPr/>
      <dgm:t>
        <a:bodyPr/>
        <a:lstStyle/>
        <a:p>
          <a:endParaRPr lang="sv-SE"/>
        </a:p>
      </dgm:t>
    </dgm:pt>
    <dgm:pt modelId="{C991893E-9A87-4B56-88AE-7EA7670E4084}" type="sibTrans" cxnId="{60D007E4-15CE-4F9B-91CE-76BF077F2995}">
      <dgm:prSet/>
      <dgm:spPr/>
      <dgm:t>
        <a:bodyPr/>
        <a:lstStyle/>
        <a:p>
          <a:endParaRPr lang="sv-SE"/>
        </a:p>
      </dgm:t>
    </dgm:pt>
    <dgm:pt modelId="{5A488A98-FC03-4212-A750-1918E4D4E4EB}">
      <dgm:prSet phldrT="[Text]"/>
      <dgm:spPr/>
      <dgm:t>
        <a:bodyPr/>
        <a:lstStyle/>
        <a:p>
          <a:r>
            <a:rPr lang="sv-SE" dirty="0"/>
            <a:t>Beröring</a:t>
          </a:r>
        </a:p>
      </dgm:t>
    </dgm:pt>
    <dgm:pt modelId="{4116D096-65A1-4130-BCFF-CBC1E19F8875}" type="parTrans" cxnId="{81FDEAC4-BD6D-473F-88B5-72A714E90D08}">
      <dgm:prSet/>
      <dgm:spPr/>
      <dgm:t>
        <a:bodyPr/>
        <a:lstStyle/>
        <a:p>
          <a:endParaRPr lang="sv-SE"/>
        </a:p>
      </dgm:t>
    </dgm:pt>
    <dgm:pt modelId="{49CE7568-3F1D-4F8F-B039-717CE5CB7E99}" type="sibTrans" cxnId="{81FDEAC4-BD6D-473F-88B5-72A714E90D08}">
      <dgm:prSet/>
      <dgm:spPr/>
      <dgm:t>
        <a:bodyPr/>
        <a:lstStyle/>
        <a:p>
          <a:endParaRPr lang="sv-SE"/>
        </a:p>
      </dgm:t>
    </dgm:pt>
    <dgm:pt modelId="{4146B417-E844-40EC-986C-54EC9CAB0974}" type="pres">
      <dgm:prSet presAssocID="{BEC48468-2A6D-4BA7-B92A-30CC75FE6861}" presName="diagram" presStyleCnt="0">
        <dgm:presLayoutVars>
          <dgm:dir/>
          <dgm:resizeHandles val="exact"/>
        </dgm:presLayoutVars>
      </dgm:prSet>
      <dgm:spPr/>
      <dgm:t>
        <a:bodyPr/>
        <a:lstStyle/>
        <a:p>
          <a:endParaRPr lang="sv-SE"/>
        </a:p>
      </dgm:t>
    </dgm:pt>
    <dgm:pt modelId="{769024A3-29F6-495F-9904-98B76AC84140}" type="pres">
      <dgm:prSet presAssocID="{933702A8-117F-4F50-A96B-7A40B79915F6}" presName="node" presStyleLbl="node1" presStyleIdx="0" presStyleCnt="5">
        <dgm:presLayoutVars>
          <dgm:bulletEnabled val="1"/>
        </dgm:presLayoutVars>
      </dgm:prSet>
      <dgm:spPr/>
      <dgm:t>
        <a:bodyPr/>
        <a:lstStyle/>
        <a:p>
          <a:endParaRPr lang="sv-SE"/>
        </a:p>
      </dgm:t>
    </dgm:pt>
    <dgm:pt modelId="{5FC788CC-E2DE-48B6-B144-B46684793430}" type="pres">
      <dgm:prSet presAssocID="{86BAFA84-2A93-4951-80EE-CFB9754CBD6E}" presName="sibTrans" presStyleCnt="0"/>
      <dgm:spPr/>
    </dgm:pt>
    <dgm:pt modelId="{C1DAE0D7-6EB9-4775-B7A1-4C203FA5D861}" type="pres">
      <dgm:prSet presAssocID="{622327C5-7ADB-4786-AE7E-6B7BDE83AA9C}" presName="node" presStyleLbl="node1" presStyleIdx="1" presStyleCnt="5">
        <dgm:presLayoutVars>
          <dgm:bulletEnabled val="1"/>
        </dgm:presLayoutVars>
      </dgm:prSet>
      <dgm:spPr/>
      <dgm:t>
        <a:bodyPr/>
        <a:lstStyle/>
        <a:p>
          <a:endParaRPr lang="sv-SE"/>
        </a:p>
      </dgm:t>
    </dgm:pt>
    <dgm:pt modelId="{AC9E5476-0C40-49F5-AEF8-CA84D4128144}" type="pres">
      <dgm:prSet presAssocID="{2B84674E-DE7B-4F8B-BCA6-832272905184}" presName="sibTrans" presStyleCnt="0"/>
      <dgm:spPr/>
    </dgm:pt>
    <dgm:pt modelId="{4D92EB03-25E7-4DAE-8B85-D13C585DA7C4}" type="pres">
      <dgm:prSet presAssocID="{DD58D95C-1A4F-41A3-AF44-2AF3F5E57B6D}" presName="node" presStyleLbl="node1" presStyleIdx="2" presStyleCnt="5">
        <dgm:presLayoutVars>
          <dgm:bulletEnabled val="1"/>
        </dgm:presLayoutVars>
      </dgm:prSet>
      <dgm:spPr/>
      <dgm:t>
        <a:bodyPr/>
        <a:lstStyle/>
        <a:p>
          <a:endParaRPr lang="sv-SE"/>
        </a:p>
      </dgm:t>
    </dgm:pt>
    <dgm:pt modelId="{405E4583-0BA2-462E-9CAF-B463D1CE6947}" type="pres">
      <dgm:prSet presAssocID="{68E2576C-4E25-4E38-9D0E-CCE0F9967E3A}" presName="sibTrans" presStyleCnt="0"/>
      <dgm:spPr/>
    </dgm:pt>
    <dgm:pt modelId="{FFB0E135-4636-45DD-AE84-396B4C9783F9}" type="pres">
      <dgm:prSet presAssocID="{558D2B59-7B80-46BA-9939-4E39651FE78C}" presName="node" presStyleLbl="node1" presStyleIdx="3" presStyleCnt="5">
        <dgm:presLayoutVars>
          <dgm:bulletEnabled val="1"/>
        </dgm:presLayoutVars>
      </dgm:prSet>
      <dgm:spPr/>
      <dgm:t>
        <a:bodyPr/>
        <a:lstStyle/>
        <a:p>
          <a:endParaRPr lang="sv-SE"/>
        </a:p>
      </dgm:t>
    </dgm:pt>
    <dgm:pt modelId="{19BDC266-1B8E-4AFA-BB91-338600C88036}" type="pres">
      <dgm:prSet presAssocID="{C991893E-9A87-4B56-88AE-7EA7670E4084}" presName="sibTrans" presStyleCnt="0"/>
      <dgm:spPr/>
    </dgm:pt>
    <dgm:pt modelId="{C25ABD26-059B-4397-B7E3-26DFBE309860}" type="pres">
      <dgm:prSet presAssocID="{5A488A98-FC03-4212-A750-1918E4D4E4EB}" presName="node" presStyleLbl="node1" presStyleIdx="4" presStyleCnt="5">
        <dgm:presLayoutVars>
          <dgm:bulletEnabled val="1"/>
        </dgm:presLayoutVars>
      </dgm:prSet>
      <dgm:spPr/>
      <dgm:t>
        <a:bodyPr/>
        <a:lstStyle/>
        <a:p>
          <a:endParaRPr lang="sv-SE"/>
        </a:p>
      </dgm:t>
    </dgm:pt>
  </dgm:ptLst>
  <dgm:cxnLst>
    <dgm:cxn modelId="{9F50D971-8305-45D8-9CED-7E7228FAD1F7}" srcId="{BEC48468-2A6D-4BA7-B92A-30CC75FE6861}" destId="{622327C5-7ADB-4786-AE7E-6B7BDE83AA9C}" srcOrd="1" destOrd="0" parTransId="{FC045B4A-F5B5-4291-9CEA-9C07B98EE1EA}" sibTransId="{2B84674E-DE7B-4F8B-BCA6-832272905184}"/>
    <dgm:cxn modelId="{3A409CAB-BBCC-43F5-A711-45938C9A15EC}" srcId="{BEC48468-2A6D-4BA7-B92A-30CC75FE6861}" destId="{933702A8-117F-4F50-A96B-7A40B79915F6}" srcOrd="0" destOrd="0" parTransId="{09756341-8D63-4A1C-BD44-8438993BD699}" sibTransId="{86BAFA84-2A93-4951-80EE-CFB9754CBD6E}"/>
    <dgm:cxn modelId="{60D007E4-15CE-4F9B-91CE-76BF077F2995}" srcId="{BEC48468-2A6D-4BA7-B92A-30CC75FE6861}" destId="{558D2B59-7B80-46BA-9939-4E39651FE78C}" srcOrd="3" destOrd="0" parTransId="{626851E6-CC6F-44A3-8990-BF0B5CB34B95}" sibTransId="{C991893E-9A87-4B56-88AE-7EA7670E4084}"/>
    <dgm:cxn modelId="{92728C4A-4843-43F2-96F2-40EE45B543EB}" srcId="{BEC48468-2A6D-4BA7-B92A-30CC75FE6861}" destId="{DD58D95C-1A4F-41A3-AF44-2AF3F5E57B6D}" srcOrd="2" destOrd="0" parTransId="{C73E10FC-203B-4775-B9C3-1314684AD28D}" sibTransId="{68E2576C-4E25-4E38-9D0E-CCE0F9967E3A}"/>
    <dgm:cxn modelId="{8B99FB1A-B106-4B75-93BF-BF08F1D313A9}" type="presOf" srcId="{DD58D95C-1A4F-41A3-AF44-2AF3F5E57B6D}" destId="{4D92EB03-25E7-4DAE-8B85-D13C585DA7C4}" srcOrd="0" destOrd="0" presId="urn:microsoft.com/office/officeart/2005/8/layout/default"/>
    <dgm:cxn modelId="{2A94BA91-8F3D-4A2C-9A24-E36EE0969C36}" type="presOf" srcId="{5A488A98-FC03-4212-A750-1918E4D4E4EB}" destId="{C25ABD26-059B-4397-B7E3-26DFBE309860}" srcOrd="0" destOrd="0" presId="urn:microsoft.com/office/officeart/2005/8/layout/default"/>
    <dgm:cxn modelId="{81FDEAC4-BD6D-473F-88B5-72A714E90D08}" srcId="{BEC48468-2A6D-4BA7-B92A-30CC75FE6861}" destId="{5A488A98-FC03-4212-A750-1918E4D4E4EB}" srcOrd="4" destOrd="0" parTransId="{4116D096-65A1-4130-BCFF-CBC1E19F8875}" sibTransId="{49CE7568-3F1D-4F8F-B039-717CE5CB7E99}"/>
    <dgm:cxn modelId="{26B9365C-B247-4837-98AF-4DF68C65FCF7}" type="presOf" srcId="{BEC48468-2A6D-4BA7-B92A-30CC75FE6861}" destId="{4146B417-E844-40EC-986C-54EC9CAB0974}" srcOrd="0" destOrd="0" presId="urn:microsoft.com/office/officeart/2005/8/layout/default"/>
    <dgm:cxn modelId="{74BE8F13-09DC-4791-8634-AEF692AE77E1}" type="presOf" srcId="{933702A8-117F-4F50-A96B-7A40B79915F6}" destId="{769024A3-29F6-495F-9904-98B76AC84140}" srcOrd="0" destOrd="0" presId="urn:microsoft.com/office/officeart/2005/8/layout/default"/>
    <dgm:cxn modelId="{FC47C56E-6C20-4996-A94F-6CF7475565E1}" type="presOf" srcId="{558D2B59-7B80-46BA-9939-4E39651FE78C}" destId="{FFB0E135-4636-45DD-AE84-396B4C9783F9}" srcOrd="0" destOrd="0" presId="urn:microsoft.com/office/officeart/2005/8/layout/default"/>
    <dgm:cxn modelId="{C81AFE0C-3F95-40C5-86BC-5A3D043F8F73}" type="presOf" srcId="{622327C5-7ADB-4786-AE7E-6B7BDE83AA9C}" destId="{C1DAE0D7-6EB9-4775-B7A1-4C203FA5D861}" srcOrd="0" destOrd="0" presId="urn:microsoft.com/office/officeart/2005/8/layout/default"/>
    <dgm:cxn modelId="{9DC6CBB7-EEA0-4790-B5C2-629162C56E97}" type="presParOf" srcId="{4146B417-E844-40EC-986C-54EC9CAB0974}" destId="{769024A3-29F6-495F-9904-98B76AC84140}" srcOrd="0" destOrd="0" presId="urn:microsoft.com/office/officeart/2005/8/layout/default"/>
    <dgm:cxn modelId="{6ED42A0E-9A5D-409D-BC91-472D6A466BE9}" type="presParOf" srcId="{4146B417-E844-40EC-986C-54EC9CAB0974}" destId="{5FC788CC-E2DE-48B6-B144-B46684793430}" srcOrd="1" destOrd="0" presId="urn:microsoft.com/office/officeart/2005/8/layout/default"/>
    <dgm:cxn modelId="{6B4BFC7D-4218-4787-BB7B-9FB81D102CFB}" type="presParOf" srcId="{4146B417-E844-40EC-986C-54EC9CAB0974}" destId="{C1DAE0D7-6EB9-4775-B7A1-4C203FA5D861}" srcOrd="2" destOrd="0" presId="urn:microsoft.com/office/officeart/2005/8/layout/default"/>
    <dgm:cxn modelId="{78B75A7E-FDCE-4154-890A-69CA3B7F972F}" type="presParOf" srcId="{4146B417-E844-40EC-986C-54EC9CAB0974}" destId="{AC9E5476-0C40-49F5-AEF8-CA84D4128144}" srcOrd="3" destOrd="0" presId="urn:microsoft.com/office/officeart/2005/8/layout/default"/>
    <dgm:cxn modelId="{DBD56C32-5302-4946-9715-30081E3BF2E3}" type="presParOf" srcId="{4146B417-E844-40EC-986C-54EC9CAB0974}" destId="{4D92EB03-25E7-4DAE-8B85-D13C585DA7C4}" srcOrd="4" destOrd="0" presId="urn:microsoft.com/office/officeart/2005/8/layout/default"/>
    <dgm:cxn modelId="{8DEAA3B3-4DB5-42CF-BF0D-3C36F17D1FAF}" type="presParOf" srcId="{4146B417-E844-40EC-986C-54EC9CAB0974}" destId="{405E4583-0BA2-462E-9CAF-B463D1CE6947}" srcOrd="5" destOrd="0" presId="urn:microsoft.com/office/officeart/2005/8/layout/default"/>
    <dgm:cxn modelId="{5FE0959E-3FCD-4EFF-96D5-C827D8CE0AAD}" type="presParOf" srcId="{4146B417-E844-40EC-986C-54EC9CAB0974}" destId="{FFB0E135-4636-45DD-AE84-396B4C9783F9}" srcOrd="6" destOrd="0" presId="urn:microsoft.com/office/officeart/2005/8/layout/default"/>
    <dgm:cxn modelId="{EBB637E3-7C02-4F98-A514-8498DC016F77}" type="presParOf" srcId="{4146B417-E844-40EC-986C-54EC9CAB0974}" destId="{19BDC266-1B8E-4AFA-BB91-338600C88036}" srcOrd="7" destOrd="0" presId="urn:microsoft.com/office/officeart/2005/8/layout/default"/>
    <dgm:cxn modelId="{05786F19-5854-4A33-8141-D65A3986A298}" type="presParOf" srcId="{4146B417-E844-40EC-986C-54EC9CAB0974}" destId="{C25ABD26-059B-4397-B7E3-26DFBE30986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9024A3-29F6-495F-9904-98B76AC84140}">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sv-SE" sz="3500" kern="1200" dirty="0"/>
            <a:t>Rörelsemönster</a:t>
          </a:r>
        </a:p>
      </dsp:txBody>
      <dsp:txXfrm>
        <a:off x="0" y="39687"/>
        <a:ext cx="3286125" cy="1971675"/>
      </dsp:txXfrm>
    </dsp:sp>
    <dsp:sp modelId="{C1DAE0D7-6EB9-4775-B7A1-4C203FA5D861}">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sv-SE" sz="3500" kern="1200" dirty="0"/>
            <a:t>Uppmärksamhet</a:t>
          </a:r>
        </a:p>
      </dsp:txBody>
      <dsp:txXfrm>
        <a:off x="3614737" y="39687"/>
        <a:ext cx="3286125" cy="1971675"/>
      </dsp:txXfrm>
    </dsp:sp>
    <dsp:sp modelId="{4D92EB03-25E7-4DAE-8B85-D13C585DA7C4}">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sv-SE" sz="3500" kern="1200" dirty="0"/>
            <a:t>Avdramatisering</a:t>
          </a:r>
        </a:p>
      </dsp:txBody>
      <dsp:txXfrm>
        <a:off x="7229475" y="39687"/>
        <a:ext cx="3286125" cy="1971675"/>
      </dsp:txXfrm>
    </dsp:sp>
    <dsp:sp modelId="{FFB0E135-4636-45DD-AE84-396B4C9783F9}">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sv-SE" sz="3500" kern="1200" dirty="0"/>
            <a:t>Prata</a:t>
          </a:r>
        </a:p>
      </dsp:txBody>
      <dsp:txXfrm>
        <a:off x="1807368" y="2339975"/>
        <a:ext cx="3286125" cy="1971675"/>
      </dsp:txXfrm>
    </dsp:sp>
    <dsp:sp modelId="{C25ABD26-059B-4397-B7E3-26DFBE309860}">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sv-SE" sz="3500" kern="1200" dirty="0"/>
            <a:t>Beröring</a:t>
          </a:r>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4E56807-4BA6-4252-A9BD-DCDB4DA0ABE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xmlns="" id="{F3E2E922-396E-437D-BF45-60FC1B1E20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xmlns="" id="{B2C03AF4-4C8D-47F7-843B-FECA465F10E4}"/>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8EB730FE-76EE-4765-BD75-A5C2F13191D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2F04D0BE-A991-48E8-BB7E-1EC073FF3B4F}"/>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400715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004487A9-9CFE-4D95-A5E6-5095890E2586}"/>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7E2EDB52-3F86-4394-8CE5-5466B8C7A1C5}"/>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E27DF742-5A47-4D29-BF41-F1E0583C628A}"/>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92C0043A-6D88-432F-950C-1786B899835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8BFB54E8-DC24-4822-AC4D-13AA3DB58D82}"/>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294938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xmlns="" id="{AE35209A-7C71-4C3E-A0CD-D99B946C4D9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xmlns="" id="{892A1ACB-0E59-4067-B863-A7BB89870E80}"/>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DEC64E51-5C1D-4894-A80E-3DC3825CFC60}"/>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2FF571B3-EFB4-4AE2-8F42-EB11F5AD81A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2ED0EA30-9217-418E-B300-FCB398A79EE3}"/>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68813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A6F1F298-7B0C-48D2-B3A7-9E7512AE8BF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D37DDF54-AFA2-4504-9E4B-D6181D82E191}"/>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C8E6B683-CCFE-4E08-B20E-5D7FC8A8A5F2}"/>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C7F76296-3001-4A6E-BE23-495781CEF1A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5FC715E0-92C7-4373-AD4E-899628A0526F}"/>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3073026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37BBE3E0-FAD4-40CE-8EF6-46E58AC2EC0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A94655B2-AE17-4EBC-84DF-FCEB4E75D4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xmlns="" id="{D7EC2265-AF82-4211-B817-2977FB7DBE26}"/>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A958C44F-2AB1-4FD3-AF34-007E2B6140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xmlns="" id="{0285E0D8-25AC-4AE5-9155-516D523D22B2}"/>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231147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6E149B32-D43D-43EC-82B5-8E9E202ACF6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7E1AE0E4-6FFC-4E67-96AC-08FFE56E65E3}"/>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xmlns="" id="{DA91FA5B-11D9-4E5C-BE79-46B15419E8E3}"/>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xmlns="" id="{48F9DEFD-94B2-46AA-A2BA-7ABE970D61D1}"/>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6" name="Platshållare för sidfot 5">
            <a:extLst>
              <a:ext uri="{FF2B5EF4-FFF2-40B4-BE49-F238E27FC236}">
                <a16:creationId xmlns:a16="http://schemas.microsoft.com/office/drawing/2014/main" xmlns="" id="{3D423F56-6AC3-4643-B74F-4CB384A5C44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B569B3A8-A6AE-4BB7-963B-63D889EF95BC}"/>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121223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D272C8BE-E5D2-4BC1-A9D9-24EBB217658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AD4D6DCC-47FA-416B-BA9D-A2277747BD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xmlns="" id="{01E4BF5E-FB51-4CFF-9F7B-E9451668943F}"/>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xmlns="" id="{00E3D407-A1ED-4DAB-8460-B84D39C929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xmlns="" id="{40381DE8-57C7-488A-B4CB-76817B3CF630}"/>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xmlns="" id="{40FAE253-304B-4D05-9A41-4E92AAE776B6}"/>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8" name="Platshållare för sidfot 7">
            <a:extLst>
              <a:ext uri="{FF2B5EF4-FFF2-40B4-BE49-F238E27FC236}">
                <a16:creationId xmlns:a16="http://schemas.microsoft.com/office/drawing/2014/main" xmlns="" id="{17AE7CAD-E0E2-4747-8A1F-4E64A98258C7}"/>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xmlns="" id="{0D103B3F-4A7A-4E6E-BBB5-11E21DB9ECE3}"/>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327525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5D766D63-FE41-4CC9-81A3-78FF9565F7C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xmlns="" id="{72164410-8E37-4BA4-BEEA-B534CA37B43C}"/>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4" name="Platshållare för sidfot 3">
            <a:extLst>
              <a:ext uri="{FF2B5EF4-FFF2-40B4-BE49-F238E27FC236}">
                <a16:creationId xmlns:a16="http://schemas.microsoft.com/office/drawing/2014/main" xmlns="" id="{A5854DAD-507A-47B7-AC83-9B029B6B697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xmlns="" id="{2D2D73FA-ABDA-47AD-8B6D-96953077ED95}"/>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295954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xmlns="" id="{29C6DE79-B5B8-44B0-A9D7-DCAB6EC1F0FA}"/>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3" name="Platshållare för sidfot 2">
            <a:extLst>
              <a:ext uri="{FF2B5EF4-FFF2-40B4-BE49-F238E27FC236}">
                <a16:creationId xmlns:a16="http://schemas.microsoft.com/office/drawing/2014/main" xmlns="" id="{A150DF99-56E2-46F4-9DCF-76003540C0A7}"/>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xmlns="" id="{E0CFF9D0-07F6-4DED-84C2-62FE9E498EFF}"/>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430402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402EEAD0-9ECA-4757-A3F4-81852AC614C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xmlns="" id="{06F686C5-BDEB-4564-AC2C-DF158F3520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xmlns="" id="{A9023806-90C0-4BB0-8397-042DABC904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xmlns="" id="{3DDEB261-6ED2-48AD-9D79-7F570C880730}"/>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6" name="Platshållare för sidfot 5">
            <a:extLst>
              <a:ext uri="{FF2B5EF4-FFF2-40B4-BE49-F238E27FC236}">
                <a16:creationId xmlns:a16="http://schemas.microsoft.com/office/drawing/2014/main" xmlns="" id="{4FAA7C6F-7159-4929-8342-A5C46C5003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483E6C59-660E-45B9-A12C-B5F093AE7482}"/>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358968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FB01FADB-C4C5-4F20-8296-C87022B48B9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xmlns="" id="{4C1E5CC0-EFCF-43A1-8D63-A0C7188501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xmlns="" id="{B48C1AAD-9F6D-4CD9-9394-AB5C3F7630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xmlns="" id="{3FD8984A-B3FE-4641-A473-98B3AC554196}"/>
              </a:ext>
            </a:extLst>
          </p:cNvPr>
          <p:cNvSpPr>
            <a:spLocks noGrp="1"/>
          </p:cNvSpPr>
          <p:nvPr>
            <p:ph type="dt" sz="half" idx="10"/>
          </p:nvPr>
        </p:nvSpPr>
        <p:spPr/>
        <p:txBody>
          <a:bodyPr/>
          <a:lstStyle/>
          <a:p>
            <a:fld id="{08DE7BED-B257-4F38-A42F-4A85C3B5EC25}" type="datetimeFigureOut">
              <a:rPr lang="sv-SE" smtClean="0"/>
              <a:t>2019-03-12</a:t>
            </a:fld>
            <a:endParaRPr lang="sv-SE"/>
          </a:p>
        </p:txBody>
      </p:sp>
      <p:sp>
        <p:nvSpPr>
          <p:cNvPr id="6" name="Platshållare för sidfot 5">
            <a:extLst>
              <a:ext uri="{FF2B5EF4-FFF2-40B4-BE49-F238E27FC236}">
                <a16:creationId xmlns:a16="http://schemas.microsoft.com/office/drawing/2014/main" xmlns="" id="{7D771E63-0A85-431D-952D-0BA162ADDA2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xmlns="" id="{E11E1BD3-12AD-4A30-A8CB-2217BA3EE695}"/>
              </a:ext>
            </a:extLst>
          </p:cNvPr>
          <p:cNvSpPr>
            <a:spLocks noGrp="1"/>
          </p:cNvSpPr>
          <p:nvPr>
            <p:ph type="sldNum" sz="quarter" idx="12"/>
          </p:nvPr>
        </p:nvSpPr>
        <p:spPr/>
        <p:txBody>
          <a:bodyPr/>
          <a:lstStyle/>
          <a:p>
            <a:fld id="{8DA795D5-9D35-4F25-9F30-FA48083EF1E2}" type="slidenum">
              <a:rPr lang="sv-SE" smtClean="0"/>
              <a:t>‹#›</a:t>
            </a:fld>
            <a:endParaRPr lang="sv-SE"/>
          </a:p>
        </p:txBody>
      </p:sp>
    </p:spTree>
    <p:extLst>
      <p:ext uri="{BB962C8B-B14F-4D97-AF65-F5344CB8AC3E}">
        <p14:creationId xmlns:p14="http://schemas.microsoft.com/office/powerpoint/2010/main" val="904610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xmlns="" id="{C33DBD86-09C8-48E4-B12B-E4160DEE4E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xmlns="" id="{1543534D-0D6A-4E01-B859-705DE7EE0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xmlns="" id="{F1994665-9A7B-4FF7-B285-81B5E18521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DE7BED-B257-4F38-A42F-4A85C3B5EC25}" type="datetimeFigureOut">
              <a:rPr lang="sv-SE" smtClean="0"/>
              <a:t>2019-03-12</a:t>
            </a:fld>
            <a:endParaRPr lang="sv-SE"/>
          </a:p>
        </p:txBody>
      </p:sp>
      <p:sp>
        <p:nvSpPr>
          <p:cNvPr id="5" name="Platshållare för sidfot 4">
            <a:extLst>
              <a:ext uri="{FF2B5EF4-FFF2-40B4-BE49-F238E27FC236}">
                <a16:creationId xmlns:a16="http://schemas.microsoft.com/office/drawing/2014/main" xmlns="" id="{4173E70D-2BFB-4142-9E76-B988C7A3D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xmlns="" id="{12E09010-B749-44F7-AD19-196E7E3FDE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A795D5-9D35-4F25-9F30-FA48083EF1E2}" type="slidenum">
              <a:rPr lang="sv-SE" smtClean="0"/>
              <a:t>‹#›</a:t>
            </a:fld>
            <a:endParaRPr lang="sv-SE"/>
          </a:p>
        </p:txBody>
      </p:sp>
    </p:spTree>
    <p:extLst>
      <p:ext uri="{BB962C8B-B14F-4D97-AF65-F5344CB8AC3E}">
        <p14:creationId xmlns:p14="http://schemas.microsoft.com/office/powerpoint/2010/main" val="289011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hyperlink" Target="https://bubblanibibblan.wordpress.com/2010/04/14/familj/"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ubrik 3">
            <a:extLst>
              <a:ext uri="{FF2B5EF4-FFF2-40B4-BE49-F238E27FC236}">
                <a16:creationId xmlns:a16="http://schemas.microsoft.com/office/drawing/2014/main" xmlns="" id="{D28A08A7-3594-493F-9F9B-BD2276230059}"/>
              </a:ext>
            </a:extLst>
          </p:cNvPr>
          <p:cNvSpPr>
            <a:spLocks noGrp="1"/>
          </p:cNvSpPr>
          <p:nvPr>
            <p:ph type="title" idx="4294967295"/>
          </p:nvPr>
        </p:nvSpPr>
        <p:spPr>
          <a:xfrm>
            <a:off x="640079" y="2053641"/>
            <a:ext cx="3669161" cy="2760098"/>
          </a:xfrm>
        </p:spPr>
        <p:txBody>
          <a:bodyPr vert="horz" lIns="91440" tIns="45720" rIns="91440" bIns="45720" rtlCol="0" anchor="ctr">
            <a:normAutofit/>
          </a:bodyPr>
          <a:lstStyle/>
          <a:p>
            <a:r>
              <a:rPr lang="en-US" kern="1200">
                <a:solidFill>
                  <a:srgbClr val="FFFFFF"/>
                </a:solidFill>
                <a:latin typeface="+mj-lt"/>
                <a:ea typeface="+mj-ea"/>
                <a:cs typeface="+mj-cs"/>
              </a:rPr>
              <a:t>Varför är en hund otrygg</a:t>
            </a:r>
          </a:p>
        </p:txBody>
      </p:sp>
      <p:sp>
        <p:nvSpPr>
          <p:cNvPr id="5" name="Platshållare för innehåll 4">
            <a:extLst>
              <a:ext uri="{FF2B5EF4-FFF2-40B4-BE49-F238E27FC236}">
                <a16:creationId xmlns:a16="http://schemas.microsoft.com/office/drawing/2014/main" xmlns="" id="{3EE620F3-503E-4E7B-9027-367180C28480}"/>
              </a:ext>
            </a:extLst>
          </p:cNvPr>
          <p:cNvSpPr>
            <a:spLocks noGrp="1"/>
          </p:cNvSpPr>
          <p:nvPr>
            <p:ph idx="4294967295"/>
          </p:nvPr>
        </p:nvSpPr>
        <p:spPr>
          <a:xfrm>
            <a:off x="6090574" y="801866"/>
            <a:ext cx="5306084" cy="5230634"/>
          </a:xfrm>
        </p:spPr>
        <p:txBody>
          <a:bodyPr vert="horz" lIns="91440" tIns="45720" rIns="91440" bIns="45720" rtlCol="0" anchor="ctr">
            <a:normAutofit/>
          </a:bodyPr>
          <a:lstStyle/>
          <a:p>
            <a:r>
              <a:rPr lang="en-US" sz="2400" dirty="0" err="1">
                <a:solidFill>
                  <a:srgbClr val="000000"/>
                </a:solidFill>
              </a:rPr>
              <a:t>Hundägarens</a:t>
            </a:r>
            <a:r>
              <a:rPr lang="en-US" sz="2400" dirty="0">
                <a:solidFill>
                  <a:srgbClr val="000000"/>
                </a:solidFill>
              </a:rPr>
              <a:t> </a:t>
            </a:r>
            <a:r>
              <a:rPr lang="en-US" sz="2400" dirty="0" err="1">
                <a:solidFill>
                  <a:srgbClr val="000000"/>
                </a:solidFill>
              </a:rPr>
              <a:t>agerande</a:t>
            </a:r>
            <a:endParaRPr lang="en-US" sz="2400" dirty="0">
              <a:solidFill>
                <a:srgbClr val="000000"/>
              </a:solidFill>
            </a:endParaRPr>
          </a:p>
          <a:p>
            <a:r>
              <a:rPr lang="en-US" sz="2400" dirty="0">
                <a:solidFill>
                  <a:srgbClr val="000000"/>
                </a:solidFill>
              </a:rPr>
              <a:t> Den </a:t>
            </a:r>
            <a:r>
              <a:rPr lang="en-US" sz="2400" dirty="0" err="1">
                <a:solidFill>
                  <a:srgbClr val="000000"/>
                </a:solidFill>
              </a:rPr>
              <a:t>blir</a:t>
            </a:r>
            <a:r>
              <a:rPr lang="en-US" sz="2400" dirty="0">
                <a:solidFill>
                  <a:srgbClr val="000000"/>
                </a:solidFill>
              </a:rPr>
              <a:t> </a:t>
            </a:r>
            <a:r>
              <a:rPr lang="en-US" sz="2400" dirty="0" err="1">
                <a:solidFill>
                  <a:srgbClr val="000000"/>
                </a:solidFill>
              </a:rPr>
              <a:t>begränsad</a:t>
            </a:r>
            <a:r>
              <a:rPr lang="en-US" sz="2400" dirty="0">
                <a:solidFill>
                  <a:srgbClr val="000000"/>
                </a:solidFill>
              </a:rPr>
              <a:t>, </a:t>
            </a:r>
            <a:r>
              <a:rPr lang="en-US" sz="2400" dirty="0" err="1">
                <a:solidFill>
                  <a:srgbClr val="000000"/>
                </a:solidFill>
              </a:rPr>
              <a:t>och</a:t>
            </a:r>
            <a:r>
              <a:rPr lang="en-US" sz="2400" dirty="0">
                <a:solidFill>
                  <a:srgbClr val="000000"/>
                </a:solidFill>
              </a:rPr>
              <a:t> </a:t>
            </a:r>
            <a:r>
              <a:rPr lang="en-US" sz="2400" dirty="0" err="1">
                <a:solidFill>
                  <a:srgbClr val="000000"/>
                </a:solidFill>
              </a:rPr>
              <a:t>får</a:t>
            </a:r>
            <a:r>
              <a:rPr lang="en-US" sz="2400" dirty="0">
                <a:solidFill>
                  <a:srgbClr val="000000"/>
                </a:solidFill>
              </a:rPr>
              <a:t> </a:t>
            </a:r>
            <a:r>
              <a:rPr lang="en-US" sz="2400" dirty="0" err="1">
                <a:solidFill>
                  <a:srgbClr val="000000"/>
                </a:solidFill>
              </a:rPr>
              <a:t>sämre</a:t>
            </a:r>
            <a:r>
              <a:rPr lang="en-US" sz="2400" dirty="0">
                <a:solidFill>
                  <a:srgbClr val="000000"/>
                </a:solidFill>
              </a:rPr>
              <a:t> </a:t>
            </a:r>
            <a:r>
              <a:rPr lang="en-US" sz="2400" dirty="0" err="1">
                <a:solidFill>
                  <a:srgbClr val="000000"/>
                </a:solidFill>
              </a:rPr>
              <a:t>möjligheter</a:t>
            </a:r>
            <a:r>
              <a:rPr lang="en-US" sz="2400" dirty="0">
                <a:solidFill>
                  <a:srgbClr val="000000"/>
                </a:solidFill>
              </a:rPr>
              <a:t> </a:t>
            </a:r>
            <a:r>
              <a:rPr lang="en-US" sz="2400" dirty="0" err="1">
                <a:solidFill>
                  <a:srgbClr val="000000"/>
                </a:solidFill>
              </a:rPr>
              <a:t>att</a:t>
            </a:r>
            <a:r>
              <a:rPr lang="en-US" sz="2400" dirty="0">
                <a:solidFill>
                  <a:srgbClr val="000000"/>
                </a:solidFill>
              </a:rPr>
              <a:t> </a:t>
            </a:r>
            <a:r>
              <a:rPr lang="en-US" sz="2400" dirty="0" err="1">
                <a:solidFill>
                  <a:srgbClr val="000000"/>
                </a:solidFill>
              </a:rPr>
              <a:t>utvecklas</a:t>
            </a:r>
            <a:r>
              <a:rPr lang="en-US" sz="2400" dirty="0">
                <a:solidFill>
                  <a:srgbClr val="000000"/>
                </a:solidFill>
              </a:rPr>
              <a:t>. </a:t>
            </a:r>
            <a:r>
              <a:rPr lang="en-US" sz="2400" dirty="0" err="1">
                <a:solidFill>
                  <a:srgbClr val="000000"/>
                </a:solidFill>
              </a:rPr>
              <a:t>Vilket</a:t>
            </a:r>
            <a:r>
              <a:rPr lang="en-US" sz="2400" dirty="0">
                <a:solidFill>
                  <a:srgbClr val="000000"/>
                </a:solidFill>
              </a:rPr>
              <a:t> </a:t>
            </a:r>
            <a:r>
              <a:rPr lang="en-US" sz="2400" dirty="0" err="1">
                <a:solidFill>
                  <a:srgbClr val="000000"/>
                </a:solidFill>
              </a:rPr>
              <a:t>i</a:t>
            </a:r>
            <a:r>
              <a:rPr lang="en-US" sz="2400" dirty="0">
                <a:solidFill>
                  <a:srgbClr val="000000"/>
                </a:solidFill>
              </a:rPr>
              <a:t> sin tur </a:t>
            </a:r>
            <a:r>
              <a:rPr lang="en-US" sz="2400" dirty="0" err="1">
                <a:solidFill>
                  <a:srgbClr val="000000"/>
                </a:solidFill>
              </a:rPr>
              <a:t>drar</a:t>
            </a:r>
            <a:r>
              <a:rPr lang="en-US" sz="2400" dirty="0">
                <a:solidFill>
                  <a:srgbClr val="000000"/>
                </a:solidFill>
              </a:rPr>
              <a:t> </a:t>
            </a:r>
            <a:r>
              <a:rPr lang="en-US" sz="2400" dirty="0" err="1">
                <a:solidFill>
                  <a:srgbClr val="000000"/>
                </a:solidFill>
              </a:rPr>
              <a:t>ner</a:t>
            </a:r>
            <a:r>
              <a:rPr lang="en-US" sz="2400" dirty="0">
                <a:solidFill>
                  <a:srgbClr val="000000"/>
                </a:solidFill>
              </a:rPr>
              <a:t> </a:t>
            </a:r>
            <a:r>
              <a:rPr lang="en-US" sz="2400" dirty="0" err="1">
                <a:solidFill>
                  <a:srgbClr val="000000"/>
                </a:solidFill>
              </a:rPr>
              <a:t>självförtroendet</a:t>
            </a:r>
            <a:r>
              <a:rPr lang="en-US" sz="2400" dirty="0">
                <a:solidFill>
                  <a:srgbClr val="000000"/>
                </a:solidFill>
              </a:rPr>
              <a:t> </a:t>
            </a:r>
            <a:r>
              <a:rPr lang="en-US" sz="2400" dirty="0" err="1">
                <a:solidFill>
                  <a:srgbClr val="000000"/>
                </a:solidFill>
              </a:rPr>
              <a:t>och</a:t>
            </a:r>
            <a:r>
              <a:rPr lang="en-US" sz="2400" dirty="0">
                <a:solidFill>
                  <a:srgbClr val="000000"/>
                </a:solidFill>
              </a:rPr>
              <a:t> </a:t>
            </a:r>
            <a:r>
              <a:rPr lang="en-US" sz="2400" dirty="0" err="1">
                <a:solidFill>
                  <a:srgbClr val="000000"/>
                </a:solidFill>
              </a:rPr>
              <a:t>förmågan</a:t>
            </a:r>
            <a:r>
              <a:rPr lang="en-US" sz="2400" dirty="0">
                <a:solidFill>
                  <a:srgbClr val="000000"/>
                </a:solidFill>
              </a:rPr>
              <a:t> </a:t>
            </a:r>
            <a:r>
              <a:rPr lang="en-US" sz="2400" dirty="0" err="1">
                <a:solidFill>
                  <a:srgbClr val="000000"/>
                </a:solidFill>
              </a:rPr>
              <a:t>att</a:t>
            </a:r>
            <a:r>
              <a:rPr lang="en-US" sz="2400" dirty="0">
                <a:solidFill>
                  <a:srgbClr val="000000"/>
                </a:solidFill>
              </a:rPr>
              <a:t> ta </a:t>
            </a:r>
            <a:r>
              <a:rPr lang="en-US" sz="2400" dirty="0" err="1">
                <a:solidFill>
                  <a:srgbClr val="000000"/>
                </a:solidFill>
              </a:rPr>
              <a:t>egna</a:t>
            </a:r>
            <a:r>
              <a:rPr lang="en-US" sz="2400" dirty="0">
                <a:solidFill>
                  <a:srgbClr val="000000"/>
                </a:solidFill>
              </a:rPr>
              <a:t> </a:t>
            </a:r>
            <a:r>
              <a:rPr lang="en-US" sz="2400" dirty="0" err="1">
                <a:solidFill>
                  <a:srgbClr val="000000"/>
                </a:solidFill>
              </a:rPr>
              <a:t>initiativman</a:t>
            </a:r>
            <a:r>
              <a:rPr lang="en-US" sz="2400" dirty="0">
                <a:solidFill>
                  <a:srgbClr val="000000"/>
                </a:solidFill>
              </a:rPr>
              <a:t> </a:t>
            </a:r>
            <a:r>
              <a:rPr lang="en-US" sz="2400" dirty="0" err="1">
                <a:solidFill>
                  <a:srgbClr val="000000"/>
                </a:solidFill>
              </a:rPr>
              <a:t>i</a:t>
            </a:r>
            <a:r>
              <a:rPr lang="en-US" sz="2400" dirty="0">
                <a:solidFill>
                  <a:srgbClr val="000000"/>
                </a:solidFill>
              </a:rPr>
              <a:t> </a:t>
            </a:r>
            <a:r>
              <a:rPr lang="en-US" sz="2400" dirty="0" err="1">
                <a:solidFill>
                  <a:srgbClr val="000000"/>
                </a:solidFill>
              </a:rPr>
              <a:t>alla</a:t>
            </a:r>
            <a:r>
              <a:rPr lang="en-US" sz="2400" dirty="0">
                <a:solidFill>
                  <a:srgbClr val="000000"/>
                </a:solidFill>
              </a:rPr>
              <a:t> </a:t>
            </a:r>
            <a:r>
              <a:rPr lang="en-US" sz="2400" dirty="0" err="1">
                <a:solidFill>
                  <a:srgbClr val="000000"/>
                </a:solidFill>
              </a:rPr>
              <a:t>möjliga</a:t>
            </a:r>
            <a:r>
              <a:rPr lang="en-US" sz="2400" dirty="0">
                <a:solidFill>
                  <a:srgbClr val="000000"/>
                </a:solidFill>
              </a:rPr>
              <a:t> </a:t>
            </a:r>
            <a:r>
              <a:rPr lang="en-US" sz="2400" dirty="0" err="1">
                <a:solidFill>
                  <a:srgbClr val="000000"/>
                </a:solidFill>
              </a:rPr>
              <a:t>och</a:t>
            </a:r>
            <a:r>
              <a:rPr lang="en-US" sz="2400" dirty="0">
                <a:solidFill>
                  <a:srgbClr val="000000"/>
                </a:solidFill>
              </a:rPr>
              <a:t> </a:t>
            </a:r>
            <a:r>
              <a:rPr lang="en-US" sz="2400" dirty="0" err="1">
                <a:solidFill>
                  <a:srgbClr val="000000"/>
                </a:solidFill>
              </a:rPr>
              <a:t>omöjliga</a:t>
            </a:r>
            <a:r>
              <a:rPr lang="en-US" sz="2400" dirty="0">
                <a:solidFill>
                  <a:srgbClr val="000000"/>
                </a:solidFill>
              </a:rPr>
              <a:t> </a:t>
            </a:r>
            <a:r>
              <a:rPr lang="en-US" sz="2400" dirty="0" err="1">
                <a:solidFill>
                  <a:srgbClr val="000000"/>
                </a:solidFill>
              </a:rPr>
              <a:t>lägen</a:t>
            </a:r>
            <a:r>
              <a:rPr lang="en-US" sz="2400" dirty="0">
                <a:solidFill>
                  <a:srgbClr val="000000"/>
                </a:solidFill>
              </a:rPr>
              <a:t> </a:t>
            </a:r>
            <a:r>
              <a:rPr lang="en-US" sz="2400" dirty="0" err="1">
                <a:solidFill>
                  <a:srgbClr val="000000"/>
                </a:solidFill>
              </a:rPr>
              <a:t>undviker</a:t>
            </a:r>
            <a:r>
              <a:rPr lang="en-US" sz="2400" dirty="0">
                <a:solidFill>
                  <a:srgbClr val="000000"/>
                </a:solidFill>
              </a:rPr>
              <a:t> </a:t>
            </a:r>
            <a:r>
              <a:rPr lang="en-US" sz="2400" dirty="0" err="1">
                <a:solidFill>
                  <a:srgbClr val="000000"/>
                </a:solidFill>
              </a:rPr>
              <a:t>konflikter</a:t>
            </a:r>
            <a:r>
              <a:rPr lang="en-US" sz="2400" dirty="0">
                <a:solidFill>
                  <a:srgbClr val="000000"/>
                </a:solidFill>
              </a:rPr>
              <a:t> med </a:t>
            </a:r>
            <a:r>
              <a:rPr lang="en-US" sz="2400" dirty="0" err="1">
                <a:solidFill>
                  <a:srgbClr val="000000"/>
                </a:solidFill>
              </a:rPr>
              <a:t>hunden</a:t>
            </a:r>
            <a:r>
              <a:rPr lang="en-US" sz="2400" dirty="0">
                <a:solidFill>
                  <a:srgbClr val="000000"/>
                </a:solidFill>
              </a:rPr>
              <a:t> </a:t>
            </a:r>
            <a:r>
              <a:rPr lang="en-US" sz="2400" dirty="0" err="1">
                <a:solidFill>
                  <a:srgbClr val="000000"/>
                </a:solidFill>
              </a:rPr>
              <a:t>och</a:t>
            </a:r>
            <a:r>
              <a:rPr lang="en-US" sz="2400" dirty="0">
                <a:solidFill>
                  <a:srgbClr val="000000"/>
                </a:solidFill>
              </a:rPr>
              <a:t> </a:t>
            </a:r>
            <a:r>
              <a:rPr lang="en-US" sz="2400" dirty="0" err="1">
                <a:solidFill>
                  <a:srgbClr val="000000"/>
                </a:solidFill>
              </a:rPr>
              <a:t>inte</a:t>
            </a:r>
            <a:r>
              <a:rPr lang="en-US" sz="2400" dirty="0">
                <a:solidFill>
                  <a:srgbClr val="000000"/>
                </a:solidFill>
              </a:rPr>
              <a:t> </a:t>
            </a:r>
            <a:r>
              <a:rPr lang="en-US" sz="2400" dirty="0" err="1">
                <a:solidFill>
                  <a:srgbClr val="000000"/>
                </a:solidFill>
              </a:rPr>
              <a:t>sätter</a:t>
            </a:r>
            <a:r>
              <a:rPr lang="en-US" sz="2400" dirty="0">
                <a:solidFill>
                  <a:srgbClr val="000000"/>
                </a:solidFill>
              </a:rPr>
              <a:t> </a:t>
            </a:r>
            <a:r>
              <a:rPr lang="en-US" sz="2400" dirty="0" err="1">
                <a:solidFill>
                  <a:srgbClr val="000000"/>
                </a:solidFill>
              </a:rPr>
              <a:t>gränser</a:t>
            </a:r>
            <a:r>
              <a:rPr lang="en-US" sz="2400" dirty="0">
                <a:solidFill>
                  <a:srgbClr val="000000"/>
                </a:solidFill>
              </a:rPr>
              <a:t>. </a:t>
            </a:r>
            <a:r>
              <a:rPr lang="en-US" sz="2400" dirty="0" err="1">
                <a:solidFill>
                  <a:srgbClr val="000000"/>
                </a:solidFill>
              </a:rPr>
              <a:t>Då</a:t>
            </a:r>
            <a:r>
              <a:rPr lang="en-US" sz="2400" dirty="0">
                <a:solidFill>
                  <a:srgbClr val="000000"/>
                </a:solidFill>
              </a:rPr>
              <a:t> </a:t>
            </a:r>
            <a:r>
              <a:rPr lang="en-US" sz="2400" dirty="0" err="1">
                <a:solidFill>
                  <a:srgbClr val="000000"/>
                </a:solidFill>
              </a:rPr>
              <a:t>kan</a:t>
            </a:r>
            <a:r>
              <a:rPr lang="en-US" sz="2400" dirty="0">
                <a:solidFill>
                  <a:srgbClr val="000000"/>
                </a:solidFill>
              </a:rPr>
              <a:t> </a:t>
            </a:r>
            <a:r>
              <a:rPr lang="en-US" sz="2400" dirty="0" err="1">
                <a:solidFill>
                  <a:srgbClr val="000000"/>
                </a:solidFill>
              </a:rPr>
              <a:t>inte</a:t>
            </a:r>
            <a:r>
              <a:rPr lang="en-US" sz="2400" dirty="0">
                <a:solidFill>
                  <a:srgbClr val="000000"/>
                </a:solidFill>
              </a:rPr>
              <a:t> </a:t>
            </a:r>
            <a:r>
              <a:rPr lang="en-US" sz="2400" dirty="0" err="1">
                <a:solidFill>
                  <a:srgbClr val="000000"/>
                </a:solidFill>
              </a:rPr>
              <a:t>hunden</a:t>
            </a:r>
            <a:r>
              <a:rPr lang="en-US" sz="2400" dirty="0">
                <a:solidFill>
                  <a:srgbClr val="000000"/>
                </a:solidFill>
              </a:rPr>
              <a:t> </a:t>
            </a:r>
            <a:r>
              <a:rPr lang="en-US" sz="2400" dirty="0" err="1">
                <a:solidFill>
                  <a:srgbClr val="000000"/>
                </a:solidFill>
              </a:rPr>
              <a:t>utvecklas</a:t>
            </a:r>
            <a:r>
              <a:rPr lang="en-US" sz="2400" dirty="0">
                <a:solidFill>
                  <a:srgbClr val="000000"/>
                </a:solidFill>
              </a:rPr>
              <a:t> till </a:t>
            </a:r>
            <a:r>
              <a:rPr lang="en-US" sz="2400" dirty="0" err="1">
                <a:solidFill>
                  <a:srgbClr val="000000"/>
                </a:solidFill>
              </a:rPr>
              <a:t>en</a:t>
            </a:r>
            <a:r>
              <a:rPr lang="en-US" sz="2400" dirty="0">
                <a:solidFill>
                  <a:srgbClr val="000000"/>
                </a:solidFill>
              </a:rPr>
              <a:t> stark </a:t>
            </a:r>
            <a:r>
              <a:rPr lang="en-US" sz="2400" dirty="0" err="1">
                <a:solidFill>
                  <a:srgbClr val="000000"/>
                </a:solidFill>
              </a:rPr>
              <a:t>individ</a:t>
            </a:r>
            <a:r>
              <a:rPr lang="en-US" sz="2400" dirty="0">
                <a:solidFill>
                  <a:srgbClr val="000000"/>
                </a:solidFill>
              </a:rPr>
              <a:t>. </a:t>
            </a:r>
            <a:r>
              <a:rPr lang="en-US" sz="2400" dirty="0" err="1">
                <a:solidFill>
                  <a:srgbClr val="000000"/>
                </a:solidFill>
              </a:rPr>
              <a:t>Sätter</a:t>
            </a:r>
            <a:r>
              <a:rPr lang="en-US" sz="2400" dirty="0">
                <a:solidFill>
                  <a:srgbClr val="000000"/>
                </a:solidFill>
              </a:rPr>
              <a:t> man </a:t>
            </a:r>
            <a:r>
              <a:rPr lang="en-US" sz="2400" dirty="0" err="1">
                <a:solidFill>
                  <a:srgbClr val="000000"/>
                </a:solidFill>
              </a:rPr>
              <a:t>inte</a:t>
            </a:r>
            <a:r>
              <a:rPr lang="en-US" sz="2400" dirty="0">
                <a:solidFill>
                  <a:srgbClr val="000000"/>
                </a:solidFill>
              </a:rPr>
              <a:t> </a:t>
            </a:r>
            <a:r>
              <a:rPr lang="en-US" sz="2400" dirty="0" err="1">
                <a:solidFill>
                  <a:srgbClr val="000000"/>
                </a:solidFill>
              </a:rPr>
              <a:t>gränser</a:t>
            </a:r>
            <a:r>
              <a:rPr lang="en-US" sz="2400" dirty="0">
                <a:solidFill>
                  <a:srgbClr val="000000"/>
                </a:solidFill>
              </a:rPr>
              <a:t> </a:t>
            </a:r>
            <a:r>
              <a:rPr lang="en-US" sz="2400" dirty="0" err="1">
                <a:solidFill>
                  <a:srgbClr val="000000"/>
                </a:solidFill>
              </a:rPr>
              <a:t>överger</a:t>
            </a:r>
            <a:r>
              <a:rPr lang="en-US" sz="2400" dirty="0">
                <a:solidFill>
                  <a:srgbClr val="000000"/>
                </a:solidFill>
              </a:rPr>
              <a:t> man </a:t>
            </a:r>
            <a:r>
              <a:rPr lang="en-US" sz="2400" dirty="0" err="1">
                <a:solidFill>
                  <a:srgbClr val="000000"/>
                </a:solidFill>
              </a:rPr>
              <a:t>på</a:t>
            </a:r>
            <a:r>
              <a:rPr lang="en-US" sz="2400" dirty="0">
                <a:solidFill>
                  <a:srgbClr val="000000"/>
                </a:solidFill>
              </a:rPr>
              <a:t> </a:t>
            </a:r>
            <a:r>
              <a:rPr lang="en-US" sz="2400" dirty="0" err="1">
                <a:solidFill>
                  <a:srgbClr val="000000"/>
                </a:solidFill>
              </a:rPr>
              <a:t>ett</a:t>
            </a:r>
            <a:r>
              <a:rPr lang="en-US" sz="2400" dirty="0">
                <a:solidFill>
                  <a:srgbClr val="000000"/>
                </a:solidFill>
              </a:rPr>
              <a:t> </a:t>
            </a:r>
            <a:r>
              <a:rPr lang="en-US" sz="2400" dirty="0" err="1">
                <a:solidFill>
                  <a:srgbClr val="000000"/>
                </a:solidFill>
              </a:rPr>
              <a:t>sätt</a:t>
            </a:r>
            <a:r>
              <a:rPr lang="en-US" sz="2400" dirty="0">
                <a:solidFill>
                  <a:srgbClr val="000000"/>
                </a:solidFill>
              </a:rPr>
              <a:t> </a:t>
            </a:r>
            <a:r>
              <a:rPr lang="en-US" sz="2400" dirty="0" err="1">
                <a:solidFill>
                  <a:srgbClr val="000000"/>
                </a:solidFill>
              </a:rPr>
              <a:t>också</a:t>
            </a:r>
            <a:r>
              <a:rPr lang="en-US" sz="2400" dirty="0">
                <a:solidFill>
                  <a:srgbClr val="000000"/>
                </a:solidFill>
              </a:rPr>
              <a:t> </a:t>
            </a:r>
            <a:r>
              <a:rPr lang="en-US" sz="2400" dirty="0" err="1">
                <a:solidFill>
                  <a:srgbClr val="000000"/>
                </a:solidFill>
              </a:rPr>
              <a:t>hunden</a:t>
            </a:r>
            <a:r>
              <a:rPr lang="en-US" sz="2400" dirty="0">
                <a:solidFill>
                  <a:srgbClr val="000000"/>
                </a:solidFill>
              </a:rPr>
              <a:t>. Man </a:t>
            </a:r>
            <a:r>
              <a:rPr lang="en-US" sz="2400" dirty="0" err="1">
                <a:solidFill>
                  <a:srgbClr val="000000"/>
                </a:solidFill>
              </a:rPr>
              <a:t>gör</a:t>
            </a:r>
            <a:r>
              <a:rPr lang="en-US" sz="2400" dirty="0">
                <a:solidFill>
                  <a:srgbClr val="000000"/>
                </a:solidFill>
              </a:rPr>
              <a:t> den </a:t>
            </a:r>
            <a:r>
              <a:rPr lang="en-US" sz="2400" dirty="0" err="1">
                <a:solidFill>
                  <a:srgbClr val="000000"/>
                </a:solidFill>
              </a:rPr>
              <a:t>förvirrad</a:t>
            </a:r>
            <a:r>
              <a:rPr lang="en-US" sz="2400" dirty="0">
                <a:solidFill>
                  <a:srgbClr val="000000"/>
                </a:solidFill>
              </a:rPr>
              <a:t> </a:t>
            </a:r>
            <a:r>
              <a:rPr lang="en-US" sz="2400" dirty="0" err="1">
                <a:solidFill>
                  <a:srgbClr val="000000"/>
                </a:solidFill>
              </a:rPr>
              <a:t>och</a:t>
            </a:r>
            <a:r>
              <a:rPr lang="en-US" sz="2400" dirty="0">
                <a:solidFill>
                  <a:srgbClr val="000000"/>
                </a:solidFill>
              </a:rPr>
              <a:t> </a:t>
            </a:r>
            <a:r>
              <a:rPr lang="en-US" sz="2400" dirty="0" err="1">
                <a:solidFill>
                  <a:srgbClr val="000000"/>
                </a:solidFill>
              </a:rPr>
              <a:t>otrygg</a:t>
            </a:r>
            <a:r>
              <a:rPr lang="en-US" sz="2400" dirty="0">
                <a:solidFill>
                  <a:srgbClr val="000000"/>
                </a:solidFill>
              </a:rPr>
              <a:t>.</a:t>
            </a:r>
          </a:p>
          <a:p>
            <a:r>
              <a:rPr lang="en-US" sz="2400" dirty="0" err="1">
                <a:solidFill>
                  <a:srgbClr val="000000"/>
                </a:solidFill>
              </a:rPr>
              <a:t>Medfödda</a:t>
            </a:r>
            <a:r>
              <a:rPr lang="en-US" sz="2400" dirty="0">
                <a:solidFill>
                  <a:srgbClr val="000000"/>
                </a:solidFill>
              </a:rPr>
              <a:t> </a:t>
            </a:r>
            <a:r>
              <a:rPr lang="en-US" sz="2400" dirty="0" err="1">
                <a:solidFill>
                  <a:srgbClr val="000000"/>
                </a:solidFill>
              </a:rPr>
              <a:t>rädslor</a:t>
            </a:r>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2005623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ubrik 4">
            <a:extLst>
              <a:ext uri="{FF2B5EF4-FFF2-40B4-BE49-F238E27FC236}">
                <a16:creationId xmlns:a16="http://schemas.microsoft.com/office/drawing/2014/main" xmlns="" id="{0F50C108-5B29-4053-AAA6-6E3ACE508D5B}"/>
              </a:ext>
            </a:extLst>
          </p:cNvPr>
          <p:cNvSpPr>
            <a:spLocks noGrp="1"/>
          </p:cNvSpPr>
          <p:nvPr>
            <p:ph type="title"/>
          </p:nvPr>
        </p:nvSpPr>
        <p:spPr>
          <a:xfrm>
            <a:off x="640079" y="2053641"/>
            <a:ext cx="3669161" cy="2760098"/>
          </a:xfrm>
        </p:spPr>
        <p:txBody>
          <a:bodyPr>
            <a:normAutofit/>
          </a:bodyPr>
          <a:lstStyle/>
          <a:p>
            <a:r>
              <a:rPr lang="sv-SE" b="1" dirty="0"/>
              <a:t>Träna bort hundens rädsla</a:t>
            </a:r>
            <a:r>
              <a:rPr lang="sv-SE" dirty="0"/>
              <a:t/>
            </a:r>
            <a:br>
              <a:rPr lang="sv-SE" dirty="0"/>
            </a:br>
            <a:endParaRPr lang="sv-SE" dirty="0">
              <a:solidFill>
                <a:srgbClr val="FFFFFF"/>
              </a:solidFill>
            </a:endParaRPr>
          </a:p>
        </p:txBody>
      </p:sp>
      <p:sp>
        <p:nvSpPr>
          <p:cNvPr id="6" name="Platshållare för innehåll 5">
            <a:extLst>
              <a:ext uri="{FF2B5EF4-FFF2-40B4-BE49-F238E27FC236}">
                <a16:creationId xmlns:a16="http://schemas.microsoft.com/office/drawing/2014/main" xmlns="" id="{01FED68D-B839-4791-8C4D-04A176CEAEAF}"/>
              </a:ext>
            </a:extLst>
          </p:cNvPr>
          <p:cNvSpPr>
            <a:spLocks noGrp="1"/>
          </p:cNvSpPr>
          <p:nvPr>
            <p:ph idx="1"/>
          </p:nvPr>
        </p:nvSpPr>
        <p:spPr>
          <a:xfrm>
            <a:off x="6090574" y="801866"/>
            <a:ext cx="5306084" cy="5230634"/>
          </a:xfrm>
        </p:spPr>
        <p:txBody>
          <a:bodyPr anchor="ctr">
            <a:normAutofit/>
          </a:bodyPr>
          <a:lstStyle/>
          <a:p>
            <a:pPr fontAlgn="base"/>
            <a:r>
              <a:rPr lang="sv-SE" dirty="0"/>
              <a:t>Det bästa för hunden är att träna bort rädslan. Generellt när det gäller rädslor av olika slag så skall man inte ”ta med hårda tag” eftersom det bara bestraffar hundens rädsla. Det är viktigt att man begränsar de gånger hunden utsätts för rädslan och kroppens stressystem sätts i gång, då en hund som är mycket rädd mår dåligt både fysiskt och psykiskt.</a:t>
            </a:r>
          </a:p>
          <a:p>
            <a:endParaRPr lang="sv-SE" sz="2400" dirty="0">
              <a:solidFill>
                <a:srgbClr val="000000"/>
              </a:solidFill>
            </a:endParaRPr>
          </a:p>
        </p:txBody>
      </p:sp>
    </p:spTree>
    <p:extLst>
      <p:ext uri="{BB962C8B-B14F-4D97-AF65-F5344CB8AC3E}">
        <p14:creationId xmlns:p14="http://schemas.microsoft.com/office/powerpoint/2010/main" val="1154242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ubrik 3">
            <a:extLst>
              <a:ext uri="{FF2B5EF4-FFF2-40B4-BE49-F238E27FC236}">
                <a16:creationId xmlns:a16="http://schemas.microsoft.com/office/drawing/2014/main" xmlns="" id="{F17A1CA2-8160-4D9D-A229-2C882067644C}"/>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Träning</a:t>
            </a:r>
          </a:p>
        </p:txBody>
      </p:sp>
      <p:sp>
        <p:nvSpPr>
          <p:cNvPr id="5" name="Platshållare för innehåll 4">
            <a:extLst>
              <a:ext uri="{FF2B5EF4-FFF2-40B4-BE49-F238E27FC236}">
                <a16:creationId xmlns:a16="http://schemas.microsoft.com/office/drawing/2014/main" xmlns="" id="{7E4EA4D0-CEE5-46AF-80A2-8FCE97A522F0}"/>
              </a:ext>
            </a:extLst>
          </p:cNvPr>
          <p:cNvSpPr>
            <a:spLocks noGrp="1"/>
          </p:cNvSpPr>
          <p:nvPr>
            <p:ph idx="1"/>
          </p:nvPr>
        </p:nvSpPr>
        <p:spPr>
          <a:xfrm>
            <a:off x="6090574" y="801866"/>
            <a:ext cx="5306084" cy="5230634"/>
          </a:xfrm>
        </p:spPr>
        <p:txBody>
          <a:bodyPr anchor="ctr">
            <a:normAutofit/>
          </a:bodyPr>
          <a:lstStyle/>
          <a:p>
            <a:r>
              <a:rPr lang="sv-SE" dirty="0"/>
              <a:t>Exponera inte det som hunden är rädd för i början. Istället skall man första stärka hundens självförtroende och hunden allmänt. Försök minska mängden stress och sedan får hunden i trygg och lugn miljö närma sig det den är rädd för i små doser och med positiv förstärkning. </a:t>
            </a:r>
            <a:endParaRPr lang="sv-SE" sz="2400" dirty="0">
              <a:solidFill>
                <a:srgbClr val="000000"/>
              </a:solidFill>
            </a:endParaRPr>
          </a:p>
        </p:txBody>
      </p:sp>
    </p:spTree>
    <p:extLst>
      <p:ext uri="{BB962C8B-B14F-4D97-AF65-F5344CB8AC3E}">
        <p14:creationId xmlns:p14="http://schemas.microsoft.com/office/powerpoint/2010/main" val="1214293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xmlns="" id="{9D749340-8A2A-40D5-945A-4FD815263298}"/>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Lugn</a:t>
            </a:r>
          </a:p>
        </p:txBody>
      </p:sp>
      <p:sp>
        <p:nvSpPr>
          <p:cNvPr id="4" name="Platshållare för innehåll 3">
            <a:extLst>
              <a:ext uri="{FF2B5EF4-FFF2-40B4-BE49-F238E27FC236}">
                <a16:creationId xmlns:a16="http://schemas.microsoft.com/office/drawing/2014/main" xmlns="" id="{A0934308-3E5B-40EB-83EA-C593714A4A14}"/>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dirty="0" err="1">
                <a:solidFill>
                  <a:srgbClr val="FFFFFF"/>
                </a:solidFill>
                <a:latin typeface="+mn-lt"/>
                <a:ea typeface="+mn-ea"/>
                <a:cs typeface="+mn-cs"/>
              </a:rPr>
              <a:t>Lär</a:t>
            </a:r>
            <a:r>
              <a:rPr lang="en-US" sz="2400" kern="1200" dirty="0">
                <a:solidFill>
                  <a:srgbClr val="FFFFFF"/>
                </a:solidFill>
                <a:latin typeface="+mn-lt"/>
                <a:ea typeface="+mn-ea"/>
                <a:cs typeface="+mn-cs"/>
              </a:rPr>
              <a:t> din </a:t>
            </a:r>
            <a:r>
              <a:rPr lang="en-US" sz="2400" kern="1200" dirty="0" err="1">
                <a:solidFill>
                  <a:srgbClr val="FFFFFF"/>
                </a:solidFill>
                <a:latin typeface="+mn-lt"/>
                <a:ea typeface="+mn-ea"/>
                <a:cs typeface="+mn-cs"/>
              </a:rPr>
              <a:t>hund</a:t>
            </a:r>
            <a:r>
              <a:rPr lang="en-US" sz="2400" kern="1200" dirty="0">
                <a:solidFill>
                  <a:srgbClr val="FFFFFF"/>
                </a:solidFill>
                <a:latin typeface="+mn-lt"/>
                <a:ea typeface="+mn-ea"/>
                <a:cs typeface="+mn-cs"/>
              </a:rPr>
              <a:t> </a:t>
            </a:r>
            <a:r>
              <a:rPr lang="en-US" sz="2400" kern="1200" dirty="0" err="1">
                <a:solidFill>
                  <a:srgbClr val="FFFFFF"/>
                </a:solidFill>
                <a:latin typeface="+mn-lt"/>
                <a:ea typeface="+mn-ea"/>
                <a:cs typeface="+mn-cs"/>
              </a:rPr>
              <a:t>vara</a:t>
            </a:r>
            <a:r>
              <a:rPr lang="en-US" sz="2400" kern="1200" dirty="0">
                <a:solidFill>
                  <a:srgbClr val="FFFFFF"/>
                </a:solidFill>
                <a:latin typeface="+mn-lt"/>
                <a:ea typeface="+mn-ea"/>
                <a:cs typeface="+mn-cs"/>
              </a:rPr>
              <a:t> </a:t>
            </a:r>
            <a:r>
              <a:rPr lang="en-US" sz="2400" kern="1200" dirty="0" err="1">
                <a:solidFill>
                  <a:srgbClr val="FFFFFF"/>
                </a:solidFill>
                <a:latin typeface="+mn-lt"/>
                <a:ea typeface="+mn-ea"/>
                <a:cs typeface="+mn-cs"/>
              </a:rPr>
              <a:t>lugn</a:t>
            </a:r>
            <a:endParaRPr lang="en-US" sz="2400" kern="1200" dirty="0">
              <a:solidFill>
                <a:srgbClr val="FFFFFF"/>
              </a:solidFill>
              <a:latin typeface="+mn-lt"/>
              <a:ea typeface="+mn-ea"/>
              <a:cs typeface="+mn-cs"/>
            </a:endParaRPr>
          </a:p>
        </p:txBody>
      </p:sp>
    </p:spTree>
    <p:extLst>
      <p:ext uri="{BB962C8B-B14F-4D97-AF65-F5344CB8AC3E}">
        <p14:creationId xmlns:p14="http://schemas.microsoft.com/office/powerpoint/2010/main" val="324229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xmlns="" id="{AFD9D428-9D22-409D-8380-63F616220B21}"/>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Problemlösning för Hunden</a:t>
            </a:r>
          </a:p>
        </p:txBody>
      </p:sp>
      <p:sp>
        <p:nvSpPr>
          <p:cNvPr id="3" name="Platshållare för innehåll 2">
            <a:extLst>
              <a:ext uri="{FF2B5EF4-FFF2-40B4-BE49-F238E27FC236}">
                <a16:creationId xmlns:a16="http://schemas.microsoft.com/office/drawing/2014/main" xmlns="" id="{8E518E82-DE97-4474-8A3B-80701D0F6EC3}"/>
              </a:ext>
            </a:extLst>
          </p:cNvPr>
          <p:cNvSpPr>
            <a:spLocks noGrp="1"/>
          </p:cNvSpPr>
          <p:nvPr>
            <p:ph idx="1"/>
          </p:nvPr>
        </p:nvSpPr>
        <p:spPr>
          <a:xfrm>
            <a:off x="6090574" y="801866"/>
            <a:ext cx="5306084" cy="5230634"/>
          </a:xfrm>
        </p:spPr>
        <p:txBody>
          <a:bodyPr anchor="ctr">
            <a:normAutofit fontScale="85000" lnSpcReduction="10000"/>
          </a:bodyPr>
          <a:lstStyle/>
          <a:p>
            <a:r>
              <a:rPr lang="sv-SE" dirty="0"/>
              <a:t>Hundar har en förmåga att snabbt hitta ett sätt att lösa ett problem/en situation genom att t ex göra utfall, skälla, morra, bli rädda och dra sig undan, vara otillgängliga, vägrar släppa föremål, dra förskräckligt i kopplet, inte kunna vara ensamma, vägra åka bil, bli stressade och flämta, vakta, kasta sig på folk, stjäla mat, bita människor eller hundar, vara extremt jaktintresserade, vara ofokuserade, ständigt ha nosen i backen, rymma så fort tillfälle ges, mm. För att vi ska hitta en lösning på detta behöver vi först ta reda på VARFÖR hunden gör som den gör, därefter kan vi sikta in oss på att lära hunden att lösa situationen på ett annat sätt.</a:t>
            </a:r>
            <a:endParaRPr lang="sv-SE" sz="2400" dirty="0">
              <a:solidFill>
                <a:srgbClr val="000000"/>
              </a:solidFill>
            </a:endParaRPr>
          </a:p>
        </p:txBody>
      </p:sp>
    </p:spTree>
    <p:extLst>
      <p:ext uri="{BB962C8B-B14F-4D97-AF65-F5344CB8AC3E}">
        <p14:creationId xmlns:p14="http://schemas.microsoft.com/office/powerpoint/2010/main" val="3636844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84867EAF-AE1D-4322-9DE8-383AE3F7BCD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96" y="-4691"/>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xmlns="" id="{40676238-7F95-4EEB-836A-7D23927873A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xmlns="" id="{59F24DC7-AE5D-4EDA-9D46-E8A11B709175}"/>
              </a:ext>
            </a:extLst>
          </p:cNvPr>
          <p:cNvSpPr>
            <a:spLocks noGrp="1"/>
          </p:cNvSpPr>
          <p:nvPr>
            <p:ph type="title"/>
          </p:nvPr>
        </p:nvSpPr>
        <p:spPr>
          <a:xfrm>
            <a:off x="726057" y="3121701"/>
            <a:ext cx="3658053" cy="1786515"/>
          </a:xfrm>
        </p:spPr>
        <p:txBody>
          <a:bodyPr vert="horz" lIns="91440" tIns="45720" rIns="91440" bIns="45720" rtlCol="0" anchor="t">
            <a:normAutofit/>
          </a:bodyPr>
          <a:lstStyle/>
          <a:p>
            <a:r>
              <a:rPr lang="en-US" sz="4100" kern="1200">
                <a:solidFill>
                  <a:srgbClr val="FFFFFF"/>
                </a:solidFill>
                <a:latin typeface="+mj-lt"/>
                <a:ea typeface="+mj-ea"/>
                <a:cs typeface="+mj-cs"/>
              </a:rPr>
              <a:t>		Vad gör hunden trygg</a:t>
            </a:r>
          </a:p>
        </p:txBody>
      </p:sp>
      <p:pic>
        <p:nvPicPr>
          <p:cNvPr id="4" name="Bildobjekt 3">
            <a:extLst>
              <a:ext uri="{FF2B5EF4-FFF2-40B4-BE49-F238E27FC236}">
                <a16:creationId xmlns:a16="http://schemas.microsoft.com/office/drawing/2014/main" xmlns="" id="{44169317-17C2-4E2F-8CAD-1A9C9D488383}"/>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tretch>
            <a:fillRect/>
          </a:stretch>
        </p:blipFill>
        <p:spPr>
          <a:xfrm>
            <a:off x="6379341" y="916459"/>
            <a:ext cx="5017318" cy="5017318"/>
          </a:xfrm>
          <a:prstGeom prst="rect">
            <a:avLst/>
          </a:prstGeom>
          <a:ln w="9525">
            <a:noFill/>
          </a:ln>
        </p:spPr>
      </p:pic>
    </p:spTree>
    <p:extLst>
      <p:ext uri="{BB962C8B-B14F-4D97-AF65-F5344CB8AC3E}">
        <p14:creationId xmlns:p14="http://schemas.microsoft.com/office/powerpoint/2010/main" val="380260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ubrik 2">
            <a:extLst>
              <a:ext uri="{FF2B5EF4-FFF2-40B4-BE49-F238E27FC236}">
                <a16:creationId xmlns:a16="http://schemas.microsoft.com/office/drawing/2014/main" xmlns="" id="{79108B59-B7FD-464D-ACB5-3CD07815F2B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Vem är jag som hundägare</a:t>
            </a:r>
          </a:p>
        </p:txBody>
      </p:sp>
      <p:sp>
        <p:nvSpPr>
          <p:cNvPr id="4" name="Platshållare för innehåll 3">
            <a:extLst>
              <a:ext uri="{FF2B5EF4-FFF2-40B4-BE49-F238E27FC236}">
                <a16:creationId xmlns:a16="http://schemas.microsoft.com/office/drawing/2014/main" xmlns="" id="{F9EF338E-BF70-4522-A126-C22053E74D18}"/>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400" kern="1200" dirty="0" err="1">
                <a:solidFill>
                  <a:srgbClr val="FFFFFF"/>
                </a:solidFill>
                <a:latin typeface="+mn-lt"/>
                <a:ea typeface="+mn-ea"/>
                <a:cs typeface="+mn-cs"/>
              </a:rPr>
              <a:t>Upplever</a:t>
            </a:r>
            <a:r>
              <a:rPr lang="en-US" sz="2400" kern="1200" dirty="0">
                <a:solidFill>
                  <a:srgbClr val="FFFFFF"/>
                </a:solidFill>
                <a:latin typeface="+mn-lt"/>
                <a:ea typeface="+mn-ea"/>
                <a:cs typeface="+mn-cs"/>
              </a:rPr>
              <a:t> din </a:t>
            </a:r>
            <a:r>
              <a:rPr lang="en-US" sz="2400" kern="1200" dirty="0" err="1">
                <a:solidFill>
                  <a:srgbClr val="FFFFFF"/>
                </a:solidFill>
                <a:latin typeface="+mn-lt"/>
                <a:ea typeface="+mn-ea"/>
                <a:cs typeface="+mn-cs"/>
              </a:rPr>
              <a:t>hund</a:t>
            </a:r>
            <a:r>
              <a:rPr lang="en-US" sz="2400" kern="1200" dirty="0">
                <a:solidFill>
                  <a:srgbClr val="FFFFFF"/>
                </a:solidFill>
                <a:latin typeface="+mn-lt"/>
                <a:ea typeface="+mn-ea"/>
                <a:cs typeface="+mn-cs"/>
              </a:rPr>
              <a:t> dig </a:t>
            </a:r>
            <a:r>
              <a:rPr lang="en-US" sz="2400" kern="1200" dirty="0" err="1">
                <a:solidFill>
                  <a:srgbClr val="FFFFFF"/>
                </a:solidFill>
                <a:latin typeface="+mn-lt"/>
                <a:ea typeface="+mn-ea"/>
                <a:cs typeface="+mn-cs"/>
              </a:rPr>
              <a:t>som</a:t>
            </a:r>
            <a:r>
              <a:rPr lang="en-US" sz="2400" kern="1200" dirty="0">
                <a:solidFill>
                  <a:srgbClr val="FFFFFF"/>
                </a:solidFill>
                <a:latin typeface="+mn-lt"/>
                <a:ea typeface="+mn-ea"/>
                <a:cs typeface="+mn-cs"/>
              </a:rPr>
              <a:t> stark </a:t>
            </a:r>
            <a:r>
              <a:rPr lang="en-US" sz="2400" kern="1200" dirty="0" err="1">
                <a:solidFill>
                  <a:srgbClr val="FFFFFF"/>
                </a:solidFill>
                <a:latin typeface="+mn-lt"/>
                <a:ea typeface="+mn-ea"/>
                <a:cs typeface="+mn-cs"/>
              </a:rPr>
              <a:t>och</a:t>
            </a:r>
            <a:r>
              <a:rPr lang="en-US" sz="2400" kern="1200" dirty="0">
                <a:solidFill>
                  <a:srgbClr val="FFFFFF"/>
                </a:solidFill>
                <a:latin typeface="+mn-lt"/>
                <a:ea typeface="+mn-ea"/>
                <a:cs typeface="+mn-cs"/>
              </a:rPr>
              <a:t> </a:t>
            </a:r>
            <a:r>
              <a:rPr lang="en-US" sz="2400" kern="1200" dirty="0" err="1">
                <a:solidFill>
                  <a:srgbClr val="FFFFFF"/>
                </a:solidFill>
                <a:latin typeface="+mn-lt"/>
                <a:ea typeface="+mn-ea"/>
                <a:cs typeface="+mn-cs"/>
              </a:rPr>
              <a:t>trygg</a:t>
            </a:r>
            <a:r>
              <a:rPr lang="en-US" sz="2400" kern="1200" dirty="0">
                <a:solidFill>
                  <a:srgbClr val="FFFFFF"/>
                </a:solidFill>
                <a:latin typeface="+mn-lt"/>
                <a:ea typeface="+mn-ea"/>
                <a:cs typeface="+mn-cs"/>
              </a:rPr>
              <a:t>? </a:t>
            </a:r>
          </a:p>
        </p:txBody>
      </p:sp>
    </p:spTree>
    <p:extLst>
      <p:ext uri="{BB962C8B-B14F-4D97-AF65-F5344CB8AC3E}">
        <p14:creationId xmlns:p14="http://schemas.microsoft.com/office/powerpoint/2010/main" val="529645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xmlns="" id="{1E5825BE-D7B6-4F6A-BCD4-D4BA70417BD6}"/>
              </a:ext>
            </a:extLst>
          </p:cNvPr>
          <p:cNvSpPr>
            <a:spLocks noGrp="1"/>
          </p:cNvSpPr>
          <p:nvPr>
            <p:ph type="title"/>
          </p:nvPr>
        </p:nvSpPr>
        <p:spPr/>
        <p:txBody>
          <a:bodyPr/>
          <a:lstStyle/>
          <a:p>
            <a:r>
              <a:rPr lang="sv-SE" dirty="0"/>
              <a:t>			Lugnande påverkan</a:t>
            </a:r>
          </a:p>
        </p:txBody>
      </p:sp>
      <p:graphicFrame>
        <p:nvGraphicFramePr>
          <p:cNvPr id="5" name="Platshållare för innehåll 4">
            <a:extLst>
              <a:ext uri="{FF2B5EF4-FFF2-40B4-BE49-F238E27FC236}">
                <a16:creationId xmlns:a16="http://schemas.microsoft.com/office/drawing/2014/main" xmlns="" id="{915BE960-B15B-4BA6-9F04-6C670F871C21}"/>
              </a:ext>
            </a:extLst>
          </p:cNvPr>
          <p:cNvGraphicFramePr>
            <a:graphicFrameLocks noGrp="1"/>
          </p:cNvGraphicFramePr>
          <p:nvPr>
            <p:ph idx="1"/>
            <p:extLst>
              <p:ext uri="{D42A27DB-BD31-4B8C-83A1-F6EECF244321}">
                <p14:modId xmlns:p14="http://schemas.microsoft.com/office/powerpoint/2010/main" val="23679590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012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ubrik 3">
            <a:extLst>
              <a:ext uri="{FF2B5EF4-FFF2-40B4-BE49-F238E27FC236}">
                <a16:creationId xmlns:a16="http://schemas.microsoft.com/office/drawing/2014/main" xmlns="" id="{82359AB7-C308-4F0B-8E72-8279803F5E3A}"/>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Hundägande</a:t>
            </a:r>
          </a:p>
        </p:txBody>
      </p:sp>
      <p:sp>
        <p:nvSpPr>
          <p:cNvPr id="5" name="Platshållare för innehåll 4">
            <a:extLst>
              <a:ext uri="{FF2B5EF4-FFF2-40B4-BE49-F238E27FC236}">
                <a16:creationId xmlns:a16="http://schemas.microsoft.com/office/drawing/2014/main" xmlns="" id="{911CFF3F-EF0F-4B91-975D-DBDE5F465477}"/>
              </a:ext>
            </a:extLst>
          </p:cNvPr>
          <p:cNvSpPr>
            <a:spLocks noGrp="1"/>
          </p:cNvSpPr>
          <p:nvPr>
            <p:ph idx="1"/>
          </p:nvPr>
        </p:nvSpPr>
        <p:spPr>
          <a:xfrm>
            <a:off x="6090574" y="801866"/>
            <a:ext cx="5306084" cy="5230634"/>
          </a:xfrm>
        </p:spPr>
        <p:txBody>
          <a:bodyPr anchor="ctr">
            <a:normAutofit/>
          </a:bodyPr>
          <a:lstStyle/>
          <a:p>
            <a:r>
              <a:rPr lang="sv-SE" b="1" dirty="0"/>
              <a:t>Det ska vara roligt att ha hund ... och att vara hund!</a:t>
            </a:r>
          </a:p>
          <a:p>
            <a:r>
              <a:rPr lang="sv-SE" b="1" dirty="0"/>
              <a:t>En bra vardagsrelation med tydlig kommunikation</a:t>
            </a:r>
          </a:p>
          <a:p>
            <a:endParaRPr lang="sv-SE" sz="2400" dirty="0">
              <a:solidFill>
                <a:srgbClr val="000000"/>
              </a:solidFill>
            </a:endParaRPr>
          </a:p>
        </p:txBody>
      </p:sp>
    </p:spTree>
    <p:extLst>
      <p:ext uri="{BB962C8B-B14F-4D97-AF65-F5344CB8AC3E}">
        <p14:creationId xmlns:p14="http://schemas.microsoft.com/office/powerpoint/2010/main" val="1569863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Rubrik 3">
            <a:extLst>
              <a:ext uri="{FF2B5EF4-FFF2-40B4-BE49-F238E27FC236}">
                <a16:creationId xmlns:a16="http://schemas.microsoft.com/office/drawing/2014/main" xmlns="" id="{8E4CDAF8-7E81-4998-969B-58E87EC98317}"/>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Rutiner</a:t>
            </a:r>
          </a:p>
        </p:txBody>
      </p:sp>
      <p:sp>
        <p:nvSpPr>
          <p:cNvPr id="5" name="Platshållare för innehåll 4">
            <a:extLst>
              <a:ext uri="{FF2B5EF4-FFF2-40B4-BE49-F238E27FC236}">
                <a16:creationId xmlns:a16="http://schemas.microsoft.com/office/drawing/2014/main" xmlns="" id="{E22974E5-E5EF-4FE0-852D-A92DDA3B8931}"/>
              </a:ext>
            </a:extLst>
          </p:cNvPr>
          <p:cNvSpPr>
            <a:spLocks noGrp="1"/>
          </p:cNvSpPr>
          <p:nvPr>
            <p:ph idx="1"/>
          </p:nvPr>
        </p:nvSpPr>
        <p:spPr>
          <a:xfrm>
            <a:off x="6090574" y="801866"/>
            <a:ext cx="5306084" cy="5230634"/>
          </a:xfrm>
        </p:spPr>
        <p:txBody>
          <a:bodyPr anchor="ctr">
            <a:normAutofit/>
          </a:bodyPr>
          <a:lstStyle/>
          <a:p>
            <a:r>
              <a:rPr lang="sv-SE" sz="2400" b="1" dirty="0">
                <a:solidFill>
                  <a:srgbClr val="333333"/>
                </a:solidFill>
                <a:latin typeface="Verdana" panose="020B0604030504040204" pitchFamily="34" charset="0"/>
              </a:rPr>
              <a:t>Fasta rutiner</a:t>
            </a:r>
            <a:r>
              <a:rPr lang="sv-SE" sz="2400" dirty="0"/>
              <a:t/>
            </a:r>
            <a:br>
              <a:rPr lang="sv-SE" sz="2400" dirty="0"/>
            </a:br>
            <a:r>
              <a:rPr lang="sv-SE" sz="2400" dirty="0">
                <a:solidFill>
                  <a:srgbClr val="333333"/>
                </a:solidFill>
                <a:latin typeface="Verdana" panose="020B0604030504040204" pitchFamily="34" charset="0"/>
              </a:rPr>
              <a:t>Hunden är ett vanedjur och särskilt den nervösa hunden blir otrygg när oförutsedda saker händer som är utanför den dagliga rutinen. I egenskap av ledare är det du som ansvarar för de dagliga rutinerna såsom fasta tider för mat, rastning, träning och vila. En rutinmässig miljö lugnar hunden och gör den mer mottaglig för dressyr.</a:t>
            </a:r>
            <a:endParaRPr lang="sv-SE" sz="2400" dirty="0"/>
          </a:p>
          <a:p>
            <a:endParaRPr lang="sv-SE" sz="2400" dirty="0">
              <a:solidFill>
                <a:srgbClr val="000000"/>
              </a:solidFill>
            </a:endParaRPr>
          </a:p>
        </p:txBody>
      </p:sp>
    </p:spTree>
    <p:extLst>
      <p:ext uri="{BB962C8B-B14F-4D97-AF65-F5344CB8AC3E}">
        <p14:creationId xmlns:p14="http://schemas.microsoft.com/office/powerpoint/2010/main" val="113271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ubrik 1">
            <a:extLst>
              <a:ext uri="{FF2B5EF4-FFF2-40B4-BE49-F238E27FC236}">
                <a16:creationId xmlns:a16="http://schemas.microsoft.com/office/drawing/2014/main" xmlns="" id="{EEC22EC4-EF9A-49C1-9349-F53A9C5B7CE4}"/>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Lydnad ger trygghet</a:t>
            </a:r>
          </a:p>
        </p:txBody>
      </p:sp>
      <p:sp>
        <p:nvSpPr>
          <p:cNvPr id="3" name="Platshållare för innehåll 2">
            <a:extLst>
              <a:ext uri="{FF2B5EF4-FFF2-40B4-BE49-F238E27FC236}">
                <a16:creationId xmlns:a16="http://schemas.microsoft.com/office/drawing/2014/main" xmlns="" id="{E47A5D89-497E-400F-AF87-D2F857E41197}"/>
              </a:ext>
            </a:extLst>
          </p:cNvPr>
          <p:cNvSpPr>
            <a:spLocks noGrp="1"/>
          </p:cNvSpPr>
          <p:nvPr>
            <p:ph idx="1"/>
          </p:nvPr>
        </p:nvSpPr>
        <p:spPr>
          <a:xfrm>
            <a:off x="6090574" y="801866"/>
            <a:ext cx="5306084" cy="5230634"/>
          </a:xfrm>
        </p:spPr>
        <p:txBody>
          <a:bodyPr anchor="ctr">
            <a:normAutofit fontScale="92500" lnSpcReduction="10000"/>
          </a:bodyPr>
          <a:lstStyle/>
          <a:p>
            <a:r>
              <a:rPr lang="sv-SE" sz="2400" dirty="0">
                <a:solidFill>
                  <a:srgbClr val="333333"/>
                </a:solidFill>
                <a:latin typeface="Verdana" panose="020B0604030504040204" pitchFamily="34" charset="0"/>
              </a:rPr>
              <a:t>Vid balanserad lydnadsträning vänjer sig hunden vid att man ställer krav på den samtidigt som den lär sig uppskatta berömmet. </a:t>
            </a:r>
          </a:p>
          <a:p>
            <a:r>
              <a:rPr lang="sv-SE" sz="2400" dirty="0">
                <a:solidFill>
                  <a:srgbClr val="333333"/>
                </a:solidFill>
                <a:latin typeface="Verdana" panose="020B0604030504040204" pitchFamily="34" charset="0"/>
              </a:rPr>
              <a:t>Man kommer att i hundens ögon framstå som en större ledare som hunden ser upp till och lyssnar på. Det gäller inte minst den rädda hunden som kommer att känna trygghet med sin ledare.</a:t>
            </a:r>
            <a:br>
              <a:rPr lang="sv-SE" sz="2400" dirty="0">
                <a:solidFill>
                  <a:srgbClr val="333333"/>
                </a:solidFill>
                <a:latin typeface="Verdana" panose="020B0604030504040204" pitchFamily="34" charset="0"/>
              </a:rPr>
            </a:br>
            <a:r>
              <a:rPr lang="sv-SE" sz="2400" dirty="0">
                <a:solidFill>
                  <a:srgbClr val="333333"/>
                </a:solidFill>
                <a:latin typeface="Verdana" panose="020B0604030504040204" pitchFamily="34" charset="0"/>
              </a:rPr>
              <a:t>Några enkla intränade lydnadsmoment kan ofta räcka för att leda bort en uppskärrad hunds uppmärksamhet från dess egen rädsla och från det som är skrämmande.</a:t>
            </a:r>
          </a:p>
          <a:p>
            <a:r>
              <a:rPr lang="sv-SE" sz="2400" dirty="0">
                <a:solidFill>
                  <a:srgbClr val="333333"/>
                </a:solidFill>
                <a:latin typeface="Verdana" panose="020B0604030504040204" pitchFamily="34" charset="0"/>
              </a:rPr>
              <a:t>Anpassa pressen i inlärning</a:t>
            </a:r>
            <a:endParaRPr lang="sv-SE" sz="2400" dirty="0">
              <a:solidFill>
                <a:srgbClr val="000000"/>
              </a:solidFill>
            </a:endParaRPr>
          </a:p>
        </p:txBody>
      </p:sp>
    </p:spTree>
    <p:extLst>
      <p:ext uri="{BB962C8B-B14F-4D97-AF65-F5344CB8AC3E}">
        <p14:creationId xmlns:p14="http://schemas.microsoft.com/office/powerpoint/2010/main" val="201292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xmlns=""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xmlns=""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ubrik 2">
            <a:extLst>
              <a:ext uri="{FF2B5EF4-FFF2-40B4-BE49-F238E27FC236}">
                <a16:creationId xmlns:a16="http://schemas.microsoft.com/office/drawing/2014/main" xmlns="" id="{60B17A22-2CB3-49AE-B2DF-450941C3C4D2}"/>
              </a:ext>
            </a:extLst>
          </p:cNvPr>
          <p:cNvSpPr>
            <a:spLocks noGrp="1"/>
          </p:cNvSpPr>
          <p:nvPr>
            <p:ph type="title"/>
          </p:nvPr>
        </p:nvSpPr>
        <p:spPr>
          <a:xfrm>
            <a:off x="640079" y="2053641"/>
            <a:ext cx="3669161" cy="2760098"/>
          </a:xfrm>
        </p:spPr>
        <p:txBody>
          <a:bodyPr>
            <a:normAutofit/>
          </a:bodyPr>
          <a:lstStyle/>
          <a:p>
            <a:r>
              <a:rPr lang="sv-SE" dirty="0">
                <a:solidFill>
                  <a:srgbClr val="FFFFFF"/>
                </a:solidFill>
              </a:rPr>
              <a:t>Tillvänjning</a:t>
            </a:r>
          </a:p>
        </p:txBody>
      </p:sp>
      <p:sp>
        <p:nvSpPr>
          <p:cNvPr id="4" name="Platshållare för innehåll 3">
            <a:extLst>
              <a:ext uri="{FF2B5EF4-FFF2-40B4-BE49-F238E27FC236}">
                <a16:creationId xmlns:a16="http://schemas.microsoft.com/office/drawing/2014/main" xmlns="" id="{79A4FB0A-934F-4A5B-9383-FCC046348609}"/>
              </a:ext>
            </a:extLst>
          </p:cNvPr>
          <p:cNvSpPr>
            <a:spLocks noGrp="1"/>
          </p:cNvSpPr>
          <p:nvPr>
            <p:ph idx="1"/>
          </p:nvPr>
        </p:nvSpPr>
        <p:spPr>
          <a:xfrm>
            <a:off x="6090574" y="801866"/>
            <a:ext cx="5306084" cy="5230634"/>
          </a:xfrm>
        </p:spPr>
        <p:txBody>
          <a:bodyPr anchor="ctr">
            <a:normAutofit/>
          </a:bodyPr>
          <a:lstStyle/>
          <a:p>
            <a:r>
              <a:rPr lang="sv-SE" sz="2400" dirty="0">
                <a:solidFill>
                  <a:srgbClr val="000000"/>
                </a:solidFill>
              </a:rPr>
              <a:t>Undvik inte problemet</a:t>
            </a:r>
          </a:p>
          <a:p>
            <a:r>
              <a:rPr lang="sv-SE" sz="2400" dirty="0">
                <a:solidFill>
                  <a:srgbClr val="000000"/>
                </a:solidFill>
              </a:rPr>
              <a:t>Träna</a:t>
            </a:r>
          </a:p>
        </p:txBody>
      </p:sp>
    </p:spTree>
    <p:extLst>
      <p:ext uri="{BB962C8B-B14F-4D97-AF65-F5344CB8AC3E}">
        <p14:creationId xmlns:p14="http://schemas.microsoft.com/office/powerpoint/2010/main" val="21962345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380</Words>
  <Application>Microsoft Office PowerPoint</Application>
  <PresentationFormat>Anpassad</PresentationFormat>
  <Paragraphs>33</Paragraphs>
  <Slides>12</Slides>
  <Notes>0</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Office-tema</vt:lpstr>
      <vt:lpstr>Varför är en hund otrygg</vt:lpstr>
      <vt:lpstr>Problemlösning för Hunden</vt:lpstr>
      <vt:lpstr>  Vad gör hunden trygg</vt:lpstr>
      <vt:lpstr>Vem är jag som hundägare</vt:lpstr>
      <vt:lpstr>   Lugnande påverkan</vt:lpstr>
      <vt:lpstr>Hundägande</vt:lpstr>
      <vt:lpstr>Rutiner</vt:lpstr>
      <vt:lpstr>Lydnad ger trygghet</vt:lpstr>
      <vt:lpstr>Tillvänjning</vt:lpstr>
      <vt:lpstr>Träna bort hundens rädsla </vt:lpstr>
      <vt:lpstr>Träning</vt:lpstr>
      <vt:lpstr>Lugn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Varför är en hund otrygg</dc:title>
  <dc:creator>ann olsson</dc:creator>
  <cp:lastModifiedBy>Kakaobönan</cp:lastModifiedBy>
  <cp:revision>2</cp:revision>
  <dcterms:created xsi:type="dcterms:W3CDTF">2019-01-23T10:07:43Z</dcterms:created>
  <dcterms:modified xsi:type="dcterms:W3CDTF">2019-03-12T12:06:45Z</dcterms:modified>
</cp:coreProperties>
</file>