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2" r:id="rId1"/>
  </p:sldMasterIdLst>
  <p:sldIdLst>
    <p:sldId id="256" r:id="rId2"/>
    <p:sldId id="259" r:id="rId3"/>
    <p:sldId id="260" r:id="rId4"/>
    <p:sldId id="261" r:id="rId5"/>
    <p:sldId id="263" r:id="rId6"/>
    <p:sldId id="262" r:id="rId7"/>
    <p:sldId id="269" r:id="rId8"/>
    <p:sldId id="270" r:id="rId9"/>
    <p:sldId id="271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Siverman" initials="SS" lastIdx="1" clrIdx="0">
    <p:extLst>
      <p:ext uri="{19B8F6BF-5375-455C-9EA6-DF929625EA0E}">
        <p15:presenceInfo xmlns:p15="http://schemas.microsoft.com/office/powerpoint/2012/main" userId="S::sandra.siverman@anicura.se::c9ff187e-a5a1-4b07-942b-4b1fdf3c09e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36"/>
    <p:restoredTop sz="94621"/>
  </p:normalViewPr>
  <p:slideViewPr>
    <p:cSldViewPr snapToGrid="0" snapToObjects="1">
      <p:cViewPr varScale="1">
        <p:scale>
          <a:sx n="114" d="100"/>
          <a:sy n="114" d="100"/>
        </p:scale>
        <p:origin x="12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Antal hundar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Blad1!$B$2:$B$11</c:f>
              <c:numCache>
                <c:formatCode>General</c:formatCode>
                <c:ptCount val="10"/>
                <c:pt idx="0">
                  <c:v>2</c:v>
                </c:pt>
                <c:pt idx="1">
                  <c:v>1</c:v>
                </c:pt>
                <c:pt idx="2">
                  <c:v>7</c:v>
                </c:pt>
                <c:pt idx="3">
                  <c:v>5</c:v>
                </c:pt>
                <c:pt idx="4">
                  <c:v>10</c:v>
                </c:pt>
                <c:pt idx="5">
                  <c:v>12</c:v>
                </c:pt>
                <c:pt idx="6">
                  <c:v>22</c:v>
                </c:pt>
                <c:pt idx="7">
                  <c:v>25</c:v>
                </c:pt>
                <c:pt idx="8">
                  <c:v>15</c:v>
                </c:pt>
                <c:pt idx="9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33-4BE4-B83F-3EE524001A2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14755712"/>
        <c:axId val="414757376"/>
      </c:barChart>
      <c:catAx>
        <c:axId val="41475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14757376"/>
        <c:crosses val="autoZero"/>
        <c:auto val="1"/>
        <c:lblAlgn val="ctr"/>
        <c:lblOffset val="100"/>
        <c:noMultiLvlLbl val="0"/>
      </c:catAx>
      <c:valAx>
        <c:axId val="4147573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14755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 sz="1862" b="1" i="0" u="none" strike="noStrike" cap="all" baseline="0" dirty="0">
              <a:solidFill>
                <a:schemeClr val="bg2">
                  <a:lumMod val="25000"/>
                </a:schemeClr>
              </a:solidFill>
              <a:effectLst/>
            </a:endParaRPr>
          </a:p>
          <a:p>
            <a:pPr algn="l">
              <a:defRPr/>
            </a:pPr>
            <a:r>
              <a:rPr lang="sv-SE" sz="1862" b="1" i="0" u="none" strike="noStrike" cap="all" baseline="0" dirty="0">
                <a:solidFill>
                  <a:schemeClr val="bg2">
                    <a:lumMod val="25000"/>
                  </a:schemeClr>
                </a:solidFill>
                <a:effectLst/>
              </a:rPr>
              <a:t>43 </a:t>
            </a:r>
            <a:r>
              <a:rPr lang="sv-SE" sz="1862" b="1" i="0" u="none" strike="noStrike" cap="all" baseline="0" dirty="0" err="1">
                <a:solidFill>
                  <a:schemeClr val="bg2">
                    <a:lumMod val="25000"/>
                  </a:schemeClr>
                </a:solidFill>
                <a:effectLst/>
              </a:rPr>
              <a:t>st</a:t>
            </a:r>
            <a:r>
              <a:rPr lang="sv-SE" sz="1862" b="1" i="0" u="none" strike="noStrike" cap="all" baseline="0" dirty="0">
                <a:solidFill>
                  <a:schemeClr val="bg2">
                    <a:lumMod val="25000"/>
                  </a:schemeClr>
                </a:solidFill>
                <a:effectLst/>
              </a:rPr>
              <a:t> hanhundar</a:t>
            </a:r>
            <a:br>
              <a:rPr lang="sv-SE" sz="1862" b="1" i="0" u="none" strike="noStrike" cap="all" baseline="0" dirty="0">
                <a:solidFill>
                  <a:schemeClr val="bg2">
                    <a:lumMod val="25000"/>
                  </a:schemeClr>
                </a:solidFill>
                <a:effectLst/>
              </a:rPr>
            </a:br>
            <a:r>
              <a:rPr lang="sv-SE" sz="1862" b="1" i="0" u="none" strike="noStrike" cap="all" baseline="0" dirty="0">
                <a:solidFill>
                  <a:schemeClr val="bg2">
                    <a:lumMod val="25000"/>
                  </a:schemeClr>
                </a:solidFill>
                <a:effectLst/>
              </a:rPr>
              <a:t>68 </a:t>
            </a:r>
            <a:r>
              <a:rPr lang="sv-SE" sz="1862" b="1" i="0" u="none" strike="noStrike" cap="all" baseline="0" dirty="0" err="1">
                <a:solidFill>
                  <a:schemeClr val="bg2">
                    <a:lumMod val="25000"/>
                  </a:schemeClr>
                </a:solidFill>
                <a:effectLst/>
              </a:rPr>
              <a:t>st</a:t>
            </a:r>
            <a:r>
              <a:rPr lang="sv-SE" sz="1862" b="1" i="0" u="none" strike="noStrike" cap="all" baseline="0" dirty="0">
                <a:solidFill>
                  <a:schemeClr val="bg2">
                    <a:lumMod val="25000"/>
                  </a:schemeClr>
                </a:solidFill>
                <a:effectLst/>
              </a:rPr>
              <a:t> tikar</a:t>
            </a:r>
            <a:endParaRPr lang="sv-SE" dirty="0">
              <a:solidFill>
                <a:schemeClr val="bg2">
                  <a:lumMod val="25000"/>
                </a:schemeClr>
              </a:solidFill>
            </a:endParaRPr>
          </a:p>
        </c:rich>
      </c:tx>
      <c:layout>
        <c:manualLayout>
          <c:xMode val="edge"/>
          <c:yMode val="edge"/>
          <c:x val="4.2769969261236662E-2"/>
          <c:y val="0.219305019305019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Kön på hundarna som deltagit i undersökningen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117E-4F35-B0B6-F4DA16A580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17E-4F35-B0B6-F4DA16A580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BC9-4B7F-BD53-7EC89F6A263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BC9-4B7F-BD53-7EC89F6A2638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err="1"/>
                      <a:t>Hane</a:t>
                    </a:r>
                    <a:r>
                      <a:rPr lang="en-US" dirty="0"/>
                      <a:t> </a:t>
                    </a:r>
                    <a:fld id="{764CDF0D-2A0B-4033-B356-6FBBE3E5FC0E}" type="PERCENTAGE">
                      <a:rPr lang="en-US" smtClean="0"/>
                      <a:pPr>
                        <a:defRPr/>
                      </a:pPr>
                      <a:t>[PROCENT]</a:t>
                    </a:fld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309331722720162E-2"/>
                      <c:h val="0.1263320463320463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17E-4F35-B0B6-F4DA16A580A0}"/>
                </c:ext>
              </c:extLst>
            </c:dLbl>
            <c:dLbl>
              <c:idx val="1"/>
              <c:layout>
                <c:manualLayout>
                  <c:x val="0.16568954221298621"/>
                  <c:y val="-0.1331823792296233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Tik </a:t>
                    </a:r>
                    <a:fld id="{F16C9152-6AE9-46FC-B6D7-5BAD37D2D576}" type="PERCENTAGE">
                      <a:rPr lang="en-US" smtClean="0"/>
                      <a:pPr>
                        <a:defRPr/>
                      </a:pPr>
                      <a:t>[PROCENT]</a:t>
                    </a:fld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146999783162826"/>
                      <c:h val="0.1448648648648648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17E-4F35-B0B6-F4DA16A580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Blad1!$A$2:$A$5</c:f>
              <c:strCache>
                <c:ptCount val="2"/>
                <c:pt idx="0">
                  <c:v>Hane</c:v>
                </c:pt>
                <c:pt idx="1">
                  <c:v>Tik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43</c:v>
                </c:pt>
                <c:pt idx="1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7E-4F35-B0B6-F4DA16A580A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33869838600553354"/>
          <c:y val="0.16541926853737876"/>
          <c:w val="0.3196484725077452"/>
          <c:h val="0.113737257618763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030847462024413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Anledning till kastration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Övrig orsak</c:v>
                </c:pt>
                <c:pt idx="1">
                  <c:v>Beteendeorsakat</c:v>
                </c:pt>
                <c:pt idx="2">
                  <c:v>Medicinsk orsak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3</c:v>
                </c:pt>
                <c:pt idx="1">
                  <c:v>6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3-46D6-8E11-CB41CBF814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8289408"/>
        <c:axId val="418287328"/>
      </c:barChart>
      <c:catAx>
        <c:axId val="418289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18287328"/>
        <c:crosses val="autoZero"/>
        <c:auto val="1"/>
        <c:lblAlgn val="ctr"/>
        <c:lblOffset val="100"/>
        <c:noMultiLvlLbl val="0"/>
      </c:catAx>
      <c:valAx>
        <c:axId val="418287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18289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4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7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4132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45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6986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28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24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4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5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3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3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4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0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8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3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7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  <p:sldLayoutId id="2147483905" r:id="rId13"/>
    <p:sldLayoutId id="2147483906" r:id="rId14"/>
    <p:sldLayoutId id="2147483907" r:id="rId15"/>
    <p:sldLayoutId id="21474839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0AFF1D-850C-7541-8758-868E914980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8431" y="884376"/>
            <a:ext cx="6075181" cy="3153753"/>
          </a:xfrm>
        </p:spPr>
        <p:txBody>
          <a:bodyPr>
            <a:normAutofit/>
          </a:bodyPr>
          <a:lstStyle/>
          <a:p>
            <a:r>
              <a:rPr lang="sv-SE" sz="3400" dirty="0">
                <a:solidFill>
                  <a:schemeClr val="tx1"/>
                </a:solidFill>
              </a:rPr>
              <a:t>Svenska </a:t>
            </a:r>
            <a:r>
              <a:rPr lang="sv-SE" sz="3400" dirty="0" err="1">
                <a:solidFill>
                  <a:schemeClr val="tx1"/>
                </a:solidFill>
              </a:rPr>
              <a:t>Chodský</a:t>
            </a:r>
            <a:r>
              <a:rPr lang="sv-SE" sz="3400" dirty="0">
                <a:solidFill>
                  <a:schemeClr val="tx1"/>
                </a:solidFill>
              </a:rPr>
              <a:t> </a:t>
            </a:r>
            <a:r>
              <a:rPr lang="sv-SE" sz="3400" dirty="0" err="1">
                <a:solidFill>
                  <a:schemeClr val="tx1"/>
                </a:solidFill>
              </a:rPr>
              <a:t>Pesklubbens</a:t>
            </a:r>
            <a:r>
              <a:rPr lang="sv-SE" sz="3400" dirty="0">
                <a:solidFill>
                  <a:schemeClr val="tx1"/>
                </a:solidFill>
              </a:rPr>
              <a:t> </a:t>
            </a:r>
            <a:br>
              <a:rPr lang="sv-SE" sz="3400" dirty="0">
                <a:solidFill>
                  <a:schemeClr val="tx1"/>
                </a:solidFill>
              </a:rPr>
            </a:br>
            <a:r>
              <a:rPr lang="sv-SE" sz="3400" dirty="0">
                <a:solidFill>
                  <a:schemeClr val="tx1"/>
                </a:solidFill>
              </a:rPr>
              <a:t>Hälsoenkät 2021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3ADD56F-A162-D144-B96F-CFA6F1397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5061" y="4591665"/>
            <a:ext cx="5428551" cy="1622322"/>
          </a:xfrm>
        </p:spPr>
        <p:txBody>
          <a:bodyPr>
            <a:normAutofit/>
          </a:bodyPr>
          <a:lstStyle/>
          <a:p>
            <a:r>
              <a:rPr lang="sv-SE" sz="1600" dirty="0">
                <a:latin typeface="+mj-lt"/>
              </a:rPr>
              <a:t>sektorn för avel- och hälsa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4CAB062-5FBE-BE47-93A8-0AF905E1D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764" y="1362841"/>
            <a:ext cx="3526244" cy="413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40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8E452F-7A9F-024A-87EE-AFBFD972A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>
                    <a:lumMod val="50000"/>
                  </a:schemeClr>
                </a:solidFill>
              </a:rPr>
              <a:t>Kroniska sjukdomar</a:t>
            </a:r>
            <a:br>
              <a:rPr lang="sv-SE" dirty="0">
                <a:solidFill>
                  <a:srgbClr val="FF0000"/>
                </a:solidFill>
              </a:rPr>
            </a:b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838E0BC-1030-45F8-AAD1-1EE1A88EE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tx2">
                    <a:lumMod val="50000"/>
                  </a:schemeClr>
                </a:solidFill>
              </a:rPr>
              <a:t>6 </a:t>
            </a:r>
            <a:r>
              <a:rPr lang="sv-SE" dirty="0" err="1">
                <a:solidFill>
                  <a:schemeClr val="tx2">
                    <a:lumMod val="50000"/>
                  </a:schemeClr>
                </a:solidFill>
              </a:rPr>
              <a:t>st</a:t>
            </a:r>
            <a:r>
              <a:rPr lang="sv-SE" dirty="0">
                <a:solidFill>
                  <a:schemeClr val="tx2">
                    <a:lumMod val="50000"/>
                  </a:schemeClr>
                </a:solidFill>
              </a:rPr>
              <a:t> hundar har av veterinär fått en kronisk diagnos.</a:t>
            </a:r>
          </a:p>
          <a:p>
            <a:endParaRPr lang="sv-SE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chemeClr val="tx2">
                    <a:lumMod val="50000"/>
                  </a:schemeClr>
                </a:solidFill>
              </a:rPr>
              <a:t>1 </a:t>
            </a:r>
            <a:r>
              <a:rPr lang="sv-SE" dirty="0" err="1">
                <a:solidFill>
                  <a:schemeClr val="tx2">
                    <a:lumMod val="50000"/>
                  </a:schemeClr>
                </a:solidFill>
              </a:rPr>
              <a:t>st</a:t>
            </a:r>
            <a:r>
              <a:rPr lang="sv-SE" dirty="0">
                <a:solidFill>
                  <a:schemeClr val="tx2">
                    <a:lumMod val="50000"/>
                  </a:schemeClr>
                </a:solidFill>
              </a:rPr>
              <a:t> hund har diagnoserna epilepsi samt </a:t>
            </a:r>
            <a:r>
              <a:rPr lang="sv-SE" dirty="0" err="1">
                <a:solidFill>
                  <a:schemeClr val="tx2">
                    <a:lumMod val="50000"/>
                  </a:schemeClr>
                </a:solidFill>
              </a:rPr>
              <a:t>njurfel</a:t>
            </a:r>
            <a:endParaRPr lang="sv-SE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chemeClr val="tx2">
                    <a:lumMod val="50000"/>
                  </a:schemeClr>
                </a:solidFill>
              </a:rPr>
              <a:t>5 </a:t>
            </a:r>
            <a:r>
              <a:rPr lang="sv-SE" dirty="0" err="1">
                <a:solidFill>
                  <a:schemeClr val="tx2">
                    <a:lumMod val="50000"/>
                  </a:schemeClr>
                </a:solidFill>
              </a:rPr>
              <a:t>st</a:t>
            </a:r>
            <a:r>
              <a:rPr lang="sv-SE" dirty="0">
                <a:solidFill>
                  <a:schemeClr val="tx2">
                    <a:lumMod val="50000"/>
                  </a:schemeClr>
                </a:solidFill>
              </a:rPr>
              <a:t> hundar har diagnosen allergisk.</a:t>
            </a:r>
          </a:p>
        </p:txBody>
      </p:sp>
    </p:spTree>
    <p:extLst>
      <p:ext uri="{BB962C8B-B14F-4D97-AF65-F5344CB8AC3E}">
        <p14:creationId xmlns:p14="http://schemas.microsoft.com/office/powerpoint/2010/main" val="3743149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B79638-1D7D-694E-8EA6-9DBE9878F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Övrig glädjande nyheter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ADA511-780A-BE46-9EBE-C7AA5D3DA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154" y="1414584"/>
            <a:ext cx="8825659" cy="49354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2400" b="1" u="sng" dirty="0">
                <a:solidFill>
                  <a:schemeClr val="tx1"/>
                </a:solidFill>
              </a:rPr>
              <a:t>Ingen av de deltagande hundarna har fått följande diagnos</a:t>
            </a:r>
            <a:r>
              <a:rPr lang="sv-SE" sz="2400" b="1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sv-SE" sz="3500" strike="sngStrike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Hjärtsjukdom </a:t>
            </a:r>
          </a:p>
          <a:p>
            <a:pPr marL="0" indent="0">
              <a:buNone/>
            </a:pPr>
            <a:r>
              <a:rPr lang="sv-SE" sz="3500" strike="sngStrike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sv-SE" sz="3500" strike="sngStrike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umörsjukdom </a:t>
            </a:r>
          </a:p>
          <a:p>
            <a:pPr marL="0" indent="0">
              <a:buNone/>
            </a:pPr>
            <a:r>
              <a:rPr lang="sv-SE" sz="3500" strike="sngStrike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sv-SE" sz="3500" strike="sngStrike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steokondros </a:t>
            </a:r>
          </a:p>
          <a:p>
            <a:pPr marL="0" indent="0">
              <a:buNone/>
            </a:pPr>
            <a:r>
              <a:rPr lang="sv-SE" sz="3500" strike="sngStrike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sv-SE" sz="3500" strike="sngStrike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iabetes </a:t>
            </a:r>
          </a:p>
          <a:p>
            <a:pPr marL="0" indent="0">
              <a:buNone/>
            </a:pPr>
            <a:r>
              <a:rPr lang="sv-SE" sz="3500" strike="sngStrike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Sköldkörtelfel </a:t>
            </a:r>
          </a:p>
          <a:p>
            <a:pPr marL="0" indent="0">
              <a:buNone/>
            </a:pPr>
            <a:r>
              <a:rPr lang="sv-SE" sz="3500" strike="sngStrike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Cushing</a:t>
            </a:r>
            <a:endParaRPr lang="sv-SE" sz="3500" strike="sngStrike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3500" strike="sngStrike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sv-SE" sz="3500" strike="sngStrike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xokrin pankreasinsufficiens (EPI)</a:t>
            </a:r>
            <a:endParaRPr lang="sv-SE" sz="3500" strike="sngStrike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736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3A862C-B1A5-7347-8958-788263FFE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Genomförande och metod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95F4E6C-8636-444B-9877-B35F80ACA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3581"/>
            <a:ext cx="8596668" cy="4641701"/>
          </a:xfrm>
        </p:spPr>
        <p:txBody>
          <a:bodyPr>
            <a:normAutofit/>
          </a:bodyPr>
          <a:lstStyle/>
          <a:p>
            <a:r>
              <a:rPr lang="sv-SE" dirty="0"/>
              <a:t>Hälsoenkäten har utarbetats av sektorn för avel och hälsa</a:t>
            </a:r>
          </a:p>
          <a:p>
            <a:r>
              <a:rPr lang="sv-SE" dirty="0"/>
              <a:t>Enkäten hade 51 frågor och skickades ut i januari 2021</a:t>
            </a:r>
          </a:p>
          <a:p>
            <a:r>
              <a:rPr lang="sv-SE" dirty="0"/>
              <a:t>Undersökningen var webbaserad och har distribuerats via e-post till registrerade ägare av rasen </a:t>
            </a:r>
            <a:r>
              <a:rPr lang="sv-SE" dirty="0" err="1"/>
              <a:t>Chodský</a:t>
            </a:r>
            <a:r>
              <a:rPr lang="sv-SE" dirty="0"/>
              <a:t> </a:t>
            </a:r>
            <a:r>
              <a:rPr lang="sv-SE" dirty="0" err="1"/>
              <a:t>pes</a:t>
            </a:r>
            <a:r>
              <a:rPr lang="sv-SE" dirty="0"/>
              <a:t>.</a:t>
            </a:r>
          </a:p>
          <a:p>
            <a:r>
              <a:rPr lang="sv-SE" dirty="0"/>
              <a:t>Hälsoenkäten har även funnits som länk på rasklubbens hemsida</a:t>
            </a:r>
          </a:p>
          <a:p>
            <a:r>
              <a:rPr lang="sv-SE" dirty="0"/>
              <a:t>Hälsoenkäten har även publicerats i sociala medier vid upprepade tillfällen</a:t>
            </a:r>
          </a:p>
          <a:p>
            <a:endParaRPr lang="sv-SE" dirty="0"/>
          </a:p>
          <a:p>
            <a:r>
              <a:rPr lang="sv-SE" sz="2000" dirty="0">
                <a:solidFill>
                  <a:schemeClr val="tx2">
                    <a:lumMod val="50000"/>
                  </a:schemeClr>
                </a:solidFill>
              </a:rPr>
              <a:t>Det fanns 360 </a:t>
            </a:r>
            <a:r>
              <a:rPr lang="sv-SE" sz="2000" dirty="0" err="1">
                <a:solidFill>
                  <a:schemeClr val="tx2">
                    <a:lumMod val="50000"/>
                  </a:schemeClr>
                </a:solidFill>
              </a:rPr>
              <a:t>st</a:t>
            </a:r>
            <a:r>
              <a:rPr lang="sv-SE" sz="2000" dirty="0">
                <a:solidFill>
                  <a:schemeClr val="tx2">
                    <a:lumMod val="50000"/>
                  </a:schemeClr>
                </a:solidFill>
              </a:rPr>
              <a:t> svensk-</a:t>
            </a:r>
            <a:r>
              <a:rPr lang="sv-SE" sz="2000" dirty="0"/>
              <a:t>registrerade </a:t>
            </a:r>
            <a:r>
              <a:rPr lang="sv-SE" sz="2000" dirty="0" err="1"/>
              <a:t>Chodský</a:t>
            </a:r>
            <a:r>
              <a:rPr lang="sv-SE" sz="2000" dirty="0"/>
              <a:t> </a:t>
            </a:r>
            <a:r>
              <a:rPr lang="sv-SE" sz="2000" dirty="0" err="1"/>
              <a:t>pes</a:t>
            </a:r>
            <a:r>
              <a:rPr lang="sv-SE" sz="2000" dirty="0"/>
              <a:t> vid tiden för utskicket</a:t>
            </a:r>
          </a:p>
          <a:p>
            <a:r>
              <a:rPr lang="sv-SE" sz="2000" dirty="0">
                <a:solidFill>
                  <a:schemeClr val="tx2">
                    <a:lumMod val="50000"/>
                  </a:schemeClr>
                </a:solidFill>
              </a:rPr>
              <a:t>Vi fick in 111 svar, vilket ger data från ca 30 % av den svenska populationen.</a:t>
            </a:r>
            <a:endParaRPr lang="sv-SE" sz="20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152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C70B7D-B093-1C4C-AE1B-DA165A2DE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2800" dirty="0">
                <a:solidFill>
                  <a:schemeClr val="tx2">
                    <a:lumMod val="50000"/>
                  </a:schemeClr>
                </a:solidFill>
              </a:rPr>
              <a:t>Födelseår för de hundar som är med i undersökningen, totalt 111 st.</a:t>
            </a:r>
          </a:p>
        </p:txBody>
      </p:sp>
      <p:graphicFrame>
        <p:nvGraphicFramePr>
          <p:cNvPr id="8" name="Platshållare för innehåll 7">
            <a:extLst>
              <a:ext uri="{FF2B5EF4-FFF2-40B4-BE49-F238E27FC236}">
                <a16:creationId xmlns:a16="http://schemas.microsoft.com/office/drawing/2014/main" id="{1B2DD4FC-EA0C-4DA8-8C8A-38070CDB31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59738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933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53EF1E-E061-6A45-B2DD-F3621BDA0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Hane eller tik?</a:t>
            </a:r>
            <a:br>
              <a:rPr lang="sv-SE" dirty="0"/>
            </a:br>
            <a:endParaRPr lang="sv-SE" dirty="0">
              <a:solidFill>
                <a:srgbClr val="FF0000"/>
              </a:solidFill>
            </a:endParaRPr>
          </a:p>
        </p:txBody>
      </p:sp>
      <p:graphicFrame>
        <p:nvGraphicFramePr>
          <p:cNvPr id="8" name="Platshållare för innehåll 7">
            <a:extLst>
              <a:ext uri="{FF2B5EF4-FFF2-40B4-BE49-F238E27FC236}">
                <a16:creationId xmlns:a16="http://schemas.microsoft.com/office/drawing/2014/main" id="{CB9AE0F2-3373-4CB0-896D-84C9B4E5B5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889015"/>
              </p:ext>
            </p:extLst>
          </p:nvPr>
        </p:nvGraphicFramePr>
        <p:xfrm>
          <a:off x="1947863" y="1663700"/>
          <a:ext cx="8596312" cy="411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666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83C3B7-185E-EE40-9C76-A3D2A1D40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2">
                    <a:lumMod val="25000"/>
                  </a:schemeClr>
                </a:solidFill>
              </a:rPr>
              <a:t>Hane eller tik? 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1EEA2F20-A4FD-40A9-BE56-F3653911D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14 </a:t>
            </a:r>
            <a:r>
              <a:rPr lang="sv-SE" sz="2400" dirty="0" err="1"/>
              <a:t>st</a:t>
            </a:r>
            <a:r>
              <a:rPr lang="sv-SE" sz="2400" dirty="0"/>
              <a:t> av tikarna har problem med skendräktighet, vilket är ca 20 %.</a:t>
            </a:r>
          </a:p>
          <a:p>
            <a:r>
              <a:rPr lang="sv-SE" sz="2400" dirty="0"/>
              <a:t>2 </a:t>
            </a:r>
            <a:r>
              <a:rPr lang="sv-SE" sz="2400" dirty="0" err="1"/>
              <a:t>st</a:t>
            </a:r>
            <a:r>
              <a:rPr lang="sv-SE" sz="2400" dirty="0"/>
              <a:t> tikar har haft livmodersinflammation, de utvecklade sjukdomen vid 1 resp. 4 års ålder och problemet uppkom i samband med löp.</a:t>
            </a:r>
          </a:p>
          <a:p>
            <a:endParaRPr lang="sv-SE" sz="2400" dirty="0"/>
          </a:p>
          <a:p>
            <a:r>
              <a:rPr lang="sv-SE" sz="2400" dirty="0"/>
              <a:t>6 </a:t>
            </a:r>
            <a:r>
              <a:rPr lang="sv-SE" sz="2400" dirty="0" err="1"/>
              <a:t>st</a:t>
            </a:r>
            <a:r>
              <a:rPr lang="sv-SE" sz="2400" dirty="0"/>
              <a:t> av hanhundarna är </a:t>
            </a:r>
            <a:r>
              <a:rPr lang="sv-SE" sz="2400" dirty="0" err="1"/>
              <a:t>kryptorchida</a:t>
            </a:r>
            <a:r>
              <a:rPr lang="sv-SE" sz="2400" dirty="0"/>
              <a:t>, vilket är ca 14 %.</a:t>
            </a:r>
          </a:p>
        </p:txBody>
      </p:sp>
    </p:spTree>
    <p:extLst>
      <p:ext uri="{BB962C8B-B14F-4D97-AF65-F5344CB8AC3E}">
        <p14:creationId xmlns:p14="http://schemas.microsoft.com/office/powerpoint/2010/main" val="1496510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06AD8D-2CF6-0845-AE5A-CB7A062DB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5500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Kastrerad?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6532160-E6F3-40A7-8F8F-8CF50E4F4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5100"/>
            <a:ext cx="8596668" cy="468311"/>
          </a:xfrm>
        </p:spPr>
        <p:txBody>
          <a:bodyPr/>
          <a:lstStyle/>
          <a:p>
            <a:r>
              <a:rPr lang="sv-SE" dirty="0"/>
              <a:t>17 </a:t>
            </a:r>
            <a:r>
              <a:rPr lang="sv-SE" dirty="0" err="1"/>
              <a:t>st</a:t>
            </a:r>
            <a:r>
              <a:rPr lang="sv-SE" dirty="0"/>
              <a:t> hundar var kastrerade. </a:t>
            </a:r>
          </a:p>
          <a:p>
            <a:endParaRPr lang="sv-SE" dirty="0"/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28C3C0A6-0A06-476B-828F-ABADD10CA8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4600879"/>
              </p:ext>
            </p:extLst>
          </p:nvPr>
        </p:nvGraphicFramePr>
        <p:xfrm>
          <a:off x="1565102" y="2095500"/>
          <a:ext cx="7708900" cy="3712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9837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6638FB-49FC-41B4-93CC-B5D121864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Hudproblem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0F9EF6-CCE9-4CD6-9B09-C46DC5ED6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9571566" cy="4874087"/>
          </a:xfrm>
        </p:spPr>
        <p:txBody>
          <a:bodyPr>
            <a:normAutofit/>
          </a:bodyPr>
          <a:lstStyle/>
          <a:p>
            <a:r>
              <a:rPr lang="sv-SE" sz="2000" dirty="0"/>
              <a:t>16 </a:t>
            </a:r>
            <a:r>
              <a:rPr lang="sv-SE" sz="2000" dirty="0" err="1"/>
              <a:t>st</a:t>
            </a:r>
            <a:r>
              <a:rPr lang="sv-SE" sz="2000" dirty="0"/>
              <a:t> hundar har haft upprepande eller långvariga problem med klåda. (14 %)</a:t>
            </a:r>
          </a:p>
          <a:p>
            <a:r>
              <a:rPr lang="sv-SE" sz="2000" dirty="0"/>
              <a:t>Problemen har främst debuterat från valp – 3 års ålder.</a:t>
            </a:r>
          </a:p>
          <a:p>
            <a:r>
              <a:rPr lang="sv-SE" sz="2000" dirty="0"/>
              <a:t>De vanligaste symtomen är klåda, </a:t>
            </a:r>
            <a:r>
              <a:rPr lang="sv-SE" sz="2000" dirty="0" err="1"/>
              <a:t>öronproblem</a:t>
            </a:r>
            <a:r>
              <a:rPr lang="sv-SE" sz="2000" dirty="0"/>
              <a:t>, eksem eller torr hud/päls.</a:t>
            </a:r>
          </a:p>
          <a:p>
            <a:endParaRPr lang="sv-SE" sz="2000" dirty="0"/>
          </a:p>
          <a:p>
            <a:r>
              <a:rPr lang="sv-SE" sz="2000" dirty="0"/>
              <a:t>5 </a:t>
            </a:r>
            <a:r>
              <a:rPr lang="sv-SE" sz="2000" dirty="0" err="1"/>
              <a:t>st</a:t>
            </a:r>
            <a:r>
              <a:rPr lang="sv-SE" sz="2000" dirty="0"/>
              <a:t> har fått diagnosen allergi. (5 %)</a:t>
            </a:r>
          </a:p>
          <a:p>
            <a:r>
              <a:rPr lang="sv-SE" sz="2000" dirty="0"/>
              <a:t>De allergiska hundarna har i huvudsak </a:t>
            </a:r>
            <a:r>
              <a:rPr lang="sv-SE" sz="2000" b="1" u="sng" dirty="0" err="1">
                <a:solidFill>
                  <a:schemeClr val="bg2">
                    <a:lumMod val="25000"/>
                  </a:schemeClr>
                </a:solidFill>
              </a:rPr>
              <a:t>Atopi</a:t>
            </a:r>
            <a:r>
              <a:rPr lang="sv-SE" sz="2000" dirty="0"/>
              <a:t> (luftburen allergi mot tex. kvalster eller gräs/pollen) men vissa av dem har dessutom misstänkt födoämnesallergi eller kontaktallergi.</a:t>
            </a:r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/>
              <a:t>3 </a:t>
            </a:r>
            <a:r>
              <a:rPr lang="sv-SE" sz="2000" dirty="0" err="1"/>
              <a:t>st</a:t>
            </a:r>
            <a:r>
              <a:rPr lang="sv-SE" sz="2000" dirty="0"/>
              <a:t> hundar har haft problem med </a:t>
            </a:r>
            <a:r>
              <a:rPr lang="sv-SE" sz="2000" dirty="0" err="1"/>
              <a:t>aterom</a:t>
            </a:r>
            <a:r>
              <a:rPr lang="sv-SE" sz="2000" dirty="0"/>
              <a:t>/talgkörtlar.</a:t>
            </a:r>
          </a:p>
        </p:txBody>
      </p:sp>
    </p:spTree>
    <p:extLst>
      <p:ext uri="{BB962C8B-B14F-4D97-AF65-F5344CB8AC3E}">
        <p14:creationId xmlns:p14="http://schemas.microsoft.com/office/powerpoint/2010/main" val="1842215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BB28E7-32BE-449C-8B82-78CCF6DAB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Övriga problem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DDD170-E03C-4E98-B1BA-A84203377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>
            <a:normAutofit lnSpcReduction="10000"/>
          </a:bodyPr>
          <a:lstStyle/>
          <a:p>
            <a:r>
              <a:rPr lang="sv-SE" sz="2000" u="sng" dirty="0"/>
              <a:t>Mage/tarm</a:t>
            </a:r>
            <a:br>
              <a:rPr lang="sv-SE" sz="2000" dirty="0"/>
            </a:br>
            <a:r>
              <a:rPr lang="sv-SE" sz="2000" dirty="0"/>
              <a:t>- 10 </a:t>
            </a:r>
            <a:r>
              <a:rPr lang="sv-SE" sz="2000" dirty="0" err="1"/>
              <a:t>st</a:t>
            </a:r>
            <a:r>
              <a:rPr lang="sv-SE" sz="2000" dirty="0"/>
              <a:t> av hundarna har återkommande problem med magen, med diarré och/eller kräkning. 9 %. </a:t>
            </a:r>
            <a:br>
              <a:rPr lang="sv-SE" sz="2000" dirty="0"/>
            </a:br>
            <a:r>
              <a:rPr lang="sv-SE" sz="2000" dirty="0"/>
              <a:t>- 35 </a:t>
            </a:r>
            <a:r>
              <a:rPr lang="sv-SE" sz="2000" dirty="0" err="1"/>
              <a:t>st</a:t>
            </a:r>
            <a:r>
              <a:rPr lang="sv-SE" sz="2000" dirty="0"/>
              <a:t> har haft någon enstaka episod med magproblem.</a:t>
            </a:r>
          </a:p>
          <a:p>
            <a:endParaRPr lang="sv-SE" sz="2000" dirty="0"/>
          </a:p>
          <a:p>
            <a:r>
              <a:rPr lang="sv-SE" sz="2000" u="sng" dirty="0"/>
              <a:t>Ögon</a:t>
            </a:r>
            <a:br>
              <a:rPr lang="sv-SE" sz="2000" dirty="0"/>
            </a:br>
            <a:r>
              <a:rPr lang="sv-SE" sz="2000" dirty="0"/>
              <a:t>- 1 hund har kolesterolfläckar på ena ögat. </a:t>
            </a:r>
            <a:br>
              <a:rPr lang="sv-SE" sz="2000" dirty="0"/>
            </a:br>
            <a:r>
              <a:rPr lang="sv-SE" sz="2000" dirty="0"/>
              <a:t>- 3 hundar har haft tillfälliga problem med ögonen, en </a:t>
            </a:r>
            <a:r>
              <a:rPr lang="sv-SE" sz="2000" dirty="0" err="1"/>
              <a:t>pga</a:t>
            </a:r>
            <a:r>
              <a:rPr lang="sv-SE" sz="2000" dirty="0"/>
              <a:t> allergi, de andra två tillfälligt ibland sommartid.</a:t>
            </a:r>
            <a:br>
              <a:rPr lang="sv-SE" sz="2000" dirty="0"/>
            </a:br>
            <a:r>
              <a:rPr lang="sv-SE" sz="2000" dirty="0"/>
              <a:t>- 7 </a:t>
            </a:r>
            <a:r>
              <a:rPr lang="sv-SE" sz="2000" dirty="0" err="1"/>
              <a:t>st</a:t>
            </a:r>
            <a:r>
              <a:rPr lang="sv-SE" sz="2000" dirty="0"/>
              <a:t> hundar är ögonlysta, alla utan anmärkning.</a:t>
            </a:r>
          </a:p>
          <a:p>
            <a:endParaRPr lang="sv-SE" sz="2000" dirty="0"/>
          </a:p>
          <a:p>
            <a:r>
              <a:rPr lang="sv-SE" sz="2000" u="sng" dirty="0"/>
              <a:t>Kramper / Epilepsi</a:t>
            </a:r>
            <a:br>
              <a:rPr lang="sv-SE" sz="2000" u="sng" dirty="0"/>
            </a:br>
            <a:r>
              <a:rPr lang="sv-SE" sz="2000" dirty="0"/>
              <a:t>- 3 hundar har haft problem med kramper.</a:t>
            </a:r>
            <a:br>
              <a:rPr lang="sv-SE" sz="2000" dirty="0"/>
            </a:br>
            <a:r>
              <a:rPr lang="sv-SE" sz="2000" dirty="0"/>
              <a:t>- En hund har fått diagnosen epilepsi och medicineras för detta.</a:t>
            </a:r>
          </a:p>
        </p:txBody>
      </p:sp>
    </p:spTree>
    <p:extLst>
      <p:ext uri="{BB962C8B-B14F-4D97-AF65-F5344CB8AC3E}">
        <p14:creationId xmlns:p14="http://schemas.microsoft.com/office/powerpoint/2010/main" val="109611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DD110C-D149-4F42-A76A-9A3DFC30C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Övriga problem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85D32C-B4AB-4E62-BD44-B122375EC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75978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v-SE" u="sng" dirty="0"/>
              <a:t>Leder/skelett</a:t>
            </a:r>
            <a:br>
              <a:rPr lang="sv-SE" dirty="0"/>
            </a:br>
            <a:r>
              <a:rPr lang="sv-SE" dirty="0"/>
              <a:t>- 2 hundar har haft problem med sina höftleder, deras bedömning från SKK är HD </a:t>
            </a:r>
            <a:r>
              <a:rPr lang="sv-SE" b="1" dirty="0"/>
              <a:t>grad E </a:t>
            </a:r>
            <a:r>
              <a:rPr lang="sv-SE" dirty="0"/>
              <a:t>respektive HD </a:t>
            </a:r>
            <a:r>
              <a:rPr lang="sv-SE" b="1" dirty="0"/>
              <a:t>grad C.</a:t>
            </a:r>
            <a:br>
              <a:rPr lang="sv-SE" b="1" dirty="0"/>
            </a:br>
            <a:r>
              <a:rPr lang="sv-SE" b="1" dirty="0"/>
              <a:t>- </a:t>
            </a:r>
            <a:r>
              <a:rPr lang="sv-SE" dirty="0"/>
              <a:t>En hund har haft ett nervrelaterat problem med ryggen.</a:t>
            </a:r>
          </a:p>
          <a:p>
            <a:pPr>
              <a:spcBef>
                <a:spcPts val="0"/>
              </a:spcBef>
            </a:pPr>
            <a:endParaRPr lang="sv-SE" dirty="0"/>
          </a:p>
          <a:p>
            <a:pPr>
              <a:spcBef>
                <a:spcPts val="0"/>
              </a:spcBef>
            </a:pPr>
            <a:r>
              <a:rPr lang="sv-SE" u="sng" dirty="0" err="1"/>
              <a:t>Njurfel</a:t>
            </a:r>
            <a:br>
              <a:rPr lang="sv-SE" dirty="0"/>
            </a:br>
            <a:r>
              <a:rPr lang="sv-SE" dirty="0"/>
              <a:t>- 1 hund har problem med njurarna</a:t>
            </a:r>
          </a:p>
          <a:p>
            <a:pPr>
              <a:spcBef>
                <a:spcPts val="0"/>
              </a:spcBef>
            </a:pPr>
            <a:endParaRPr lang="sv-SE" dirty="0"/>
          </a:p>
          <a:p>
            <a:pPr>
              <a:spcBef>
                <a:spcPts val="0"/>
              </a:spcBef>
            </a:pPr>
            <a:r>
              <a:rPr lang="sv-SE" u="sng" dirty="0"/>
              <a:t>Tänder</a:t>
            </a:r>
            <a:br>
              <a:rPr lang="sv-SE" u="sng" dirty="0"/>
            </a:br>
            <a:r>
              <a:rPr lang="sv-SE" dirty="0"/>
              <a:t>- 1 hund har överbett.</a:t>
            </a:r>
            <a:br>
              <a:rPr lang="sv-SE" dirty="0"/>
            </a:br>
            <a:r>
              <a:rPr lang="sv-SE" dirty="0"/>
              <a:t>- 4 hundar saknar några tänder, vissa medfött, andra </a:t>
            </a:r>
            <a:r>
              <a:rPr lang="sv-SE" dirty="0" err="1"/>
              <a:t>skadeorsakat</a:t>
            </a:r>
            <a:r>
              <a:rPr lang="sv-SE" dirty="0"/>
              <a:t>.</a:t>
            </a:r>
          </a:p>
          <a:p>
            <a:pPr>
              <a:spcBef>
                <a:spcPts val="0"/>
              </a:spcBef>
            </a:pPr>
            <a:endParaRPr lang="sv-SE" u="sng" dirty="0"/>
          </a:p>
          <a:p>
            <a:pPr>
              <a:spcBef>
                <a:spcPts val="0"/>
              </a:spcBef>
            </a:pPr>
            <a:r>
              <a:rPr lang="sv-SE" u="sng" dirty="0"/>
              <a:t>Reaktion mot läkemedel?</a:t>
            </a:r>
            <a:br>
              <a:rPr lang="sv-SE" u="sng" dirty="0"/>
            </a:br>
            <a:r>
              <a:rPr lang="sv-SE" dirty="0"/>
              <a:t>- 4 </a:t>
            </a:r>
            <a:r>
              <a:rPr lang="sv-SE" dirty="0" err="1"/>
              <a:t>st</a:t>
            </a:r>
            <a:r>
              <a:rPr lang="sv-SE" dirty="0"/>
              <a:t> hundar har reagerat mot läkemedel, alla fyra mot olika mediciner samt med olika symtom.</a:t>
            </a:r>
          </a:p>
        </p:txBody>
      </p:sp>
    </p:spTree>
    <p:extLst>
      <p:ext uri="{BB962C8B-B14F-4D97-AF65-F5344CB8AC3E}">
        <p14:creationId xmlns:p14="http://schemas.microsoft.com/office/powerpoint/2010/main" val="164163658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542</Words>
  <Application>Microsoft Office PowerPoint</Application>
  <PresentationFormat>Bredbild</PresentationFormat>
  <Paragraphs>62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Fasett</vt:lpstr>
      <vt:lpstr>Svenska Chodský Pesklubbens  Hälsoenkät 2021</vt:lpstr>
      <vt:lpstr>Genomförande och metod</vt:lpstr>
      <vt:lpstr>Födelseår för de hundar som är med i undersökningen, totalt 111 st.</vt:lpstr>
      <vt:lpstr>Hane eller tik? </vt:lpstr>
      <vt:lpstr>Hane eller tik? </vt:lpstr>
      <vt:lpstr>Kastrerad?</vt:lpstr>
      <vt:lpstr>Hudproblem</vt:lpstr>
      <vt:lpstr>Övriga problem</vt:lpstr>
      <vt:lpstr>Övriga problem</vt:lpstr>
      <vt:lpstr>Kroniska sjukdomar </vt:lpstr>
      <vt:lpstr>Övrig glädjande nyheter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Hälsoenkätundersökning 2017/2018</dc:title>
  <dc:creator>Pia Bäckman</dc:creator>
  <cp:lastModifiedBy>Anne Lagerström</cp:lastModifiedBy>
  <cp:revision>22</cp:revision>
  <cp:lastPrinted>2018-10-29T21:01:26Z</cp:lastPrinted>
  <dcterms:created xsi:type="dcterms:W3CDTF">2018-10-29T21:00:27Z</dcterms:created>
  <dcterms:modified xsi:type="dcterms:W3CDTF">2021-09-20T17:01:39Z</dcterms:modified>
</cp:coreProperties>
</file>