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36"/>
    <p:restoredTop sz="94621"/>
  </p:normalViewPr>
  <p:slideViewPr>
    <p:cSldViewPr snapToGrid="0" snapToObjects="1">
      <p:cViewPr varScale="1">
        <p:scale>
          <a:sx n="69" d="100"/>
          <a:sy n="69" d="100"/>
        </p:scale>
        <p:origin x="21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piabackman/Desktop/Chodsky&#769;%20pesklubben/Sektorn%20fo&#776;r%20avel%20och%20ha&#776;lsa/Statistik%20ha&#776;lsoenka&#776;t%20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piabackman/Desktop/Chodsky&#769;%20pesklubben/Sektorn%20fo&#776;r%20avel%20och%20ha&#776;lsa/Statistik%20ha&#776;lsoenka&#776;t%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piabackman/Desktop/Chodsky&#769;%20pesklubben/Sektorn%20fo&#776;r%20avel%20och%20ha&#776;lsa/Statistik%20ha&#776;lsoenka&#776;t%20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piabackman/Desktop/Chodsky&#769;%20pesklubben/Sektorn%20fo&#776;r%20avel%20och%20ha&#776;lsa/Statistik%20ha&#776;lsoenka&#776;t%2020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piabackman/Desktop/Chodsky&#769;%20pesklubben/Sektorn%20fo&#776;r%20avel%20och%20ha&#776;lsa/Statistik%20ha&#776;lsoenka&#776;t%202017.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Födelseår</a:t>
            </a:r>
            <a:r>
              <a:rPr lang="sv-SE" baseline="0"/>
              <a:t> för hundar i enkätundersökningen</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Rådata!$A$12:$A$21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Rådata!$B$12:$B$21</c:f>
              <c:numCache>
                <c:formatCode>General</c:formatCode>
                <c:ptCount val="10"/>
                <c:pt idx="0">
                  <c:v>1</c:v>
                </c:pt>
                <c:pt idx="1">
                  <c:v>1</c:v>
                </c:pt>
                <c:pt idx="2">
                  <c:v>1</c:v>
                </c:pt>
                <c:pt idx="3">
                  <c:v>1</c:v>
                </c:pt>
                <c:pt idx="4">
                  <c:v>2</c:v>
                </c:pt>
                <c:pt idx="5">
                  <c:v>9</c:v>
                </c:pt>
                <c:pt idx="6">
                  <c:v>10</c:v>
                </c:pt>
                <c:pt idx="7">
                  <c:v>15</c:v>
                </c:pt>
                <c:pt idx="8">
                  <c:v>15</c:v>
                </c:pt>
                <c:pt idx="9">
                  <c:v>11</c:v>
                </c:pt>
              </c:numCache>
            </c:numRef>
          </c:val>
          <c:extLst>
            <c:ext xmlns:c16="http://schemas.microsoft.com/office/drawing/2014/chart" uri="{C3380CC4-5D6E-409C-BE32-E72D297353CC}">
              <c16:uniqueId val="{00000000-924D-3F46-8047-940512A7D2C0}"/>
            </c:ext>
          </c:extLst>
        </c:ser>
        <c:dLbls>
          <c:showLegendKey val="0"/>
          <c:showVal val="0"/>
          <c:showCatName val="0"/>
          <c:showSerName val="0"/>
          <c:showPercent val="0"/>
          <c:showBubbleSize val="0"/>
        </c:dLbls>
        <c:gapWidth val="219"/>
        <c:shape val="box"/>
        <c:axId val="25588447"/>
        <c:axId val="25648447"/>
        <c:axId val="1250270144"/>
      </c:bar3DChart>
      <c:catAx>
        <c:axId val="25588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648447"/>
        <c:crosses val="autoZero"/>
        <c:auto val="1"/>
        <c:lblAlgn val="ctr"/>
        <c:lblOffset val="100"/>
        <c:noMultiLvlLbl val="0"/>
      </c:catAx>
      <c:valAx>
        <c:axId val="25648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5588447"/>
        <c:crosses val="autoZero"/>
        <c:crossBetween val="between"/>
      </c:valAx>
      <c:serAx>
        <c:axId val="1250270144"/>
        <c:scaling>
          <c:orientation val="minMax"/>
        </c:scaling>
        <c:delete val="1"/>
        <c:axPos val="b"/>
        <c:majorTickMark val="out"/>
        <c:minorTickMark val="none"/>
        <c:tickLblPos val="nextTo"/>
        <c:crossAx val="25648447"/>
        <c:crosses val="autoZero"/>
      </c:ser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sv-SE"/>
              <a:t>Anledning till rasval</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4.8464888282081883E-2"/>
          <c:y val="1.8305348058788102E-2"/>
          <c:w val="0.92285653241061616"/>
          <c:h val="0.57358812901261869"/>
        </c:manualLayout>
      </c:layout>
      <c:barChart>
        <c:barDir val="col"/>
        <c:grouping val="clustered"/>
        <c:varyColors val="0"/>
        <c:ser>
          <c:idx val="1"/>
          <c:order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Rådata!$A$30:$A$42</c:f>
              <c:strCache>
                <c:ptCount val="13"/>
                <c:pt idx="0">
                  <c:v>Bruks</c:v>
                </c:pt>
                <c:pt idx="1">
                  <c:v>Lydnad</c:v>
                </c:pt>
                <c:pt idx="2">
                  <c:v>Nose Work</c:v>
                </c:pt>
                <c:pt idx="3">
                  <c:v>Utställning</c:v>
                </c:pt>
                <c:pt idx="4">
                  <c:v>Sällskaps- och familjehund</c:v>
                </c:pt>
                <c:pt idx="5">
                  <c:v>Avel</c:v>
                </c:pt>
                <c:pt idx="6">
                  <c:v>Rallylydnad</c:v>
                </c:pt>
                <c:pt idx="7">
                  <c:v>Agility</c:v>
                </c:pt>
                <c:pt idx="8">
                  <c:v>Tjänstehund</c:v>
                </c:pt>
                <c:pt idx="9">
                  <c:v>Vallning</c:v>
                </c:pt>
                <c:pt idx="10">
                  <c:v>Draghundssport</c:v>
                </c:pt>
                <c:pt idx="11">
                  <c:v>Viltspår</c:v>
                </c:pt>
                <c:pt idx="12">
                  <c:v>Eftersök</c:v>
                </c:pt>
              </c:strCache>
            </c:strRef>
          </c:cat>
          <c:val>
            <c:numRef>
              <c:f>Rådata!$C$30:$C$42</c:f>
              <c:numCache>
                <c:formatCode>General</c:formatCode>
                <c:ptCount val="13"/>
                <c:pt idx="0">
                  <c:v>42</c:v>
                </c:pt>
                <c:pt idx="1">
                  <c:v>36</c:v>
                </c:pt>
                <c:pt idx="2">
                  <c:v>29</c:v>
                </c:pt>
                <c:pt idx="3">
                  <c:v>23</c:v>
                </c:pt>
                <c:pt idx="4">
                  <c:v>19</c:v>
                </c:pt>
                <c:pt idx="5">
                  <c:v>17</c:v>
                </c:pt>
                <c:pt idx="6">
                  <c:v>11</c:v>
                </c:pt>
                <c:pt idx="7">
                  <c:v>10</c:v>
                </c:pt>
                <c:pt idx="8">
                  <c:v>9</c:v>
                </c:pt>
                <c:pt idx="9">
                  <c:v>2</c:v>
                </c:pt>
                <c:pt idx="10">
                  <c:v>2</c:v>
                </c:pt>
                <c:pt idx="11">
                  <c:v>1</c:v>
                </c:pt>
                <c:pt idx="12">
                  <c:v>1</c:v>
                </c:pt>
              </c:numCache>
            </c:numRef>
          </c:val>
          <c:extLst>
            <c:ext xmlns:c16="http://schemas.microsoft.com/office/drawing/2014/chart" uri="{C3380CC4-5D6E-409C-BE32-E72D297353CC}">
              <c16:uniqueId val="{00000000-96ED-014F-9061-56137E68B4CC}"/>
            </c:ext>
          </c:extLst>
        </c:ser>
        <c:dLbls>
          <c:showLegendKey val="0"/>
          <c:showVal val="0"/>
          <c:showCatName val="0"/>
          <c:showSerName val="0"/>
          <c:showPercent val="0"/>
          <c:showBubbleSize val="0"/>
        </c:dLbls>
        <c:gapWidth val="115"/>
        <c:axId val="21568287"/>
        <c:axId val="21569983"/>
        <c:extLst>
          <c:ext xmlns:c15="http://schemas.microsoft.com/office/drawing/2012/chart" uri="{02D57815-91ED-43cb-92C2-25804820EDAC}">
            <c15:filteredBarSeries>
              <c15: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cat>
                  <c:strRef>
                    <c:extLst>
                      <c:ext uri="{02D57815-91ED-43cb-92C2-25804820EDAC}">
                        <c15:formulaRef>
                          <c15:sqref>Rådata!$A$30:$A$42</c15:sqref>
                        </c15:formulaRef>
                      </c:ext>
                    </c:extLst>
                    <c:strCache>
                      <c:ptCount val="13"/>
                      <c:pt idx="0">
                        <c:v>Bruks</c:v>
                      </c:pt>
                      <c:pt idx="1">
                        <c:v>Lydnad</c:v>
                      </c:pt>
                      <c:pt idx="2">
                        <c:v>Nose Work</c:v>
                      </c:pt>
                      <c:pt idx="3">
                        <c:v>Utställning</c:v>
                      </c:pt>
                      <c:pt idx="4">
                        <c:v>Sällskaps- och familjehund</c:v>
                      </c:pt>
                      <c:pt idx="5">
                        <c:v>Avel</c:v>
                      </c:pt>
                      <c:pt idx="6">
                        <c:v>Rallylydnad</c:v>
                      </c:pt>
                      <c:pt idx="7">
                        <c:v>Agility</c:v>
                      </c:pt>
                      <c:pt idx="8">
                        <c:v>Tjänstehund</c:v>
                      </c:pt>
                      <c:pt idx="9">
                        <c:v>Vallning</c:v>
                      </c:pt>
                      <c:pt idx="10">
                        <c:v>Draghundssport</c:v>
                      </c:pt>
                      <c:pt idx="11">
                        <c:v>Viltspår</c:v>
                      </c:pt>
                      <c:pt idx="12">
                        <c:v>Eftersök</c:v>
                      </c:pt>
                    </c:strCache>
                  </c:strRef>
                </c:cat>
                <c:val>
                  <c:numRef>
                    <c:extLst>
                      <c:ext uri="{02D57815-91ED-43cb-92C2-25804820EDAC}">
                        <c15:formulaRef>
                          <c15:sqref>Rådata!$B$30:$B$42</c15:sqref>
                        </c15:formulaRef>
                      </c:ext>
                    </c:extLst>
                    <c:numCache>
                      <c:formatCode>General</c:formatCode>
                      <c:ptCount val="13"/>
                    </c:numCache>
                  </c:numRef>
                </c:val>
                <c:extLst>
                  <c:ext xmlns:c16="http://schemas.microsoft.com/office/drawing/2014/chart" uri="{C3380CC4-5D6E-409C-BE32-E72D297353CC}">
                    <c16:uniqueId val="{00000001-96ED-014F-9061-56137E68B4CC}"/>
                  </c:ext>
                </c:extLst>
              </c15:ser>
            </c15:filteredBarSeries>
          </c:ext>
        </c:extLst>
      </c:barChart>
      <c:catAx>
        <c:axId val="21568287"/>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1569983"/>
        <c:crossesAt val="0"/>
        <c:auto val="1"/>
        <c:lblAlgn val="ctr"/>
        <c:lblOffset val="100"/>
        <c:noMultiLvlLbl val="0"/>
      </c:catAx>
      <c:valAx>
        <c:axId val="215699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15682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Situationer som ägaren uppfattar som problematiska</a:t>
            </a:r>
            <a:r>
              <a:rPr lang="sv-SE" baseline="0" dirty="0"/>
              <a:t> för hunden</a:t>
            </a:r>
            <a:endParaRPr lang="sv-SE"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Rådata!$A$47:$A$53</c:f>
              <c:strCache>
                <c:ptCount val="7"/>
                <c:pt idx="0">
                  <c:v>Förhöjd intensitet vid hundmöten</c:v>
                </c:pt>
                <c:pt idx="1">
                  <c:v>Förhöjd intensitet vid möten med andra människor</c:v>
                </c:pt>
                <c:pt idx="2">
                  <c:v>Rädd för skott</c:v>
                </c:pt>
                <c:pt idx="3">
                  <c:v>Rädd för raketer</c:v>
                </c:pt>
                <c:pt idx="4">
                  <c:v>Rädd för åska</c:v>
                </c:pt>
                <c:pt idx="5">
                  <c:v>Separationsångest i samband med att bli lämnad</c:v>
                </c:pt>
                <c:pt idx="6">
                  <c:v>Stressad i vardagsmiljön</c:v>
                </c:pt>
              </c:strCache>
            </c:strRef>
          </c:cat>
          <c:val>
            <c:numRef>
              <c:f>Rådata!$B$47:$B$53</c:f>
              <c:numCache>
                <c:formatCode>General</c:formatCode>
                <c:ptCount val="7"/>
                <c:pt idx="0">
                  <c:v>44</c:v>
                </c:pt>
                <c:pt idx="1">
                  <c:v>16</c:v>
                </c:pt>
                <c:pt idx="2">
                  <c:v>5</c:v>
                </c:pt>
                <c:pt idx="3">
                  <c:v>5</c:v>
                </c:pt>
                <c:pt idx="4">
                  <c:v>10</c:v>
                </c:pt>
                <c:pt idx="5">
                  <c:v>13</c:v>
                </c:pt>
                <c:pt idx="6">
                  <c:v>1</c:v>
                </c:pt>
              </c:numCache>
            </c:numRef>
          </c:val>
          <c:extLst>
            <c:ext xmlns:c16="http://schemas.microsoft.com/office/drawing/2014/chart" uri="{C3380CC4-5D6E-409C-BE32-E72D297353CC}">
              <c16:uniqueId val="{00000000-8763-914A-BF9A-5D949BEE815D}"/>
            </c:ext>
          </c:extLst>
        </c:ser>
        <c:dLbls>
          <c:showLegendKey val="0"/>
          <c:showVal val="0"/>
          <c:showCatName val="0"/>
          <c:showSerName val="0"/>
          <c:showPercent val="0"/>
          <c:showBubbleSize val="0"/>
        </c:dLbls>
        <c:gapWidth val="219"/>
        <c:axId val="797723119"/>
        <c:axId val="814843183"/>
      </c:barChart>
      <c:catAx>
        <c:axId val="7977231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814843183"/>
        <c:crosses val="autoZero"/>
        <c:auto val="1"/>
        <c:lblAlgn val="ctr"/>
        <c:lblOffset val="100"/>
        <c:noMultiLvlLbl val="0"/>
      </c:catAx>
      <c:valAx>
        <c:axId val="8148431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97723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sv-SE"/>
              <a:t>Höftledsdysplasi (HD)</a:t>
            </a:r>
          </a:p>
        </c:rich>
      </c:tx>
      <c:layout>
        <c:manualLayout>
          <c:xMode val="edge"/>
          <c:yMode val="edge"/>
          <c:x val="0.3434813753581662"/>
          <c:y val="0.12691302724897349"/>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v-SE"/>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6"/>
            </a:solidFill>
            <a:ln>
              <a:noFill/>
            </a:ln>
            <a:effectLst>
              <a:outerShdw blurRad="254000" sx="102000" sy="102000" algn="ctr" rotWithShape="0">
                <a:prstClr val="black">
                  <a:alpha val="20000"/>
                </a:prstClr>
              </a:outerShdw>
            </a:effectLst>
            <a:sp3d/>
          </c:spPr>
          <c:invertIfNegative val="0"/>
          <c:dPt>
            <c:idx val="0"/>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75A-7142-9C43-8537D218707F}"/>
              </c:ext>
            </c:extLst>
          </c:dPt>
          <c:dPt>
            <c:idx val="1"/>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875A-7142-9C43-8537D218707F}"/>
              </c:ext>
            </c:extLst>
          </c:dPt>
          <c:dPt>
            <c:idx val="2"/>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875A-7142-9C43-8537D218707F}"/>
              </c:ext>
            </c:extLst>
          </c:dPt>
          <c:dPt>
            <c:idx val="3"/>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875A-7142-9C43-8537D218707F}"/>
              </c:ext>
            </c:extLst>
          </c:dPt>
          <c:dPt>
            <c:idx val="4"/>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875A-7142-9C43-8537D218707F}"/>
              </c:ext>
            </c:extLst>
          </c:dPt>
          <c:dPt>
            <c:idx val="5"/>
            <c:invertIfNegative val="0"/>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875A-7142-9C43-8537D218707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Rådata!$A$56:$A$61</c:f>
              <c:strCache>
                <c:ptCount val="6"/>
                <c:pt idx="0">
                  <c:v>Höftledsdysplasi</c:v>
                </c:pt>
                <c:pt idx="1">
                  <c:v>HD A</c:v>
                </c:pt>
                <c:pt idx="2">
                  <c:v>HD B</c:v>
                </c:pt>
                <c:pt idx="3">
                  <c:v>HD C</c:v>
                </c:pt>
                <c:pt idx="4">
                  <c:v>HD D</c:v>
                </c:pt>
                <c:pt idx="5">
                  <c:v>HD E</c:v>
                </c:pt>
              </c:strCache>
            </c:strRef>
          </c:cat>
          <c:val>
            <c:numRef>
              <c:f>Rådata!$B$56:$B$61</c:f>
              <c:numCache>
                <c:formatCode>General</c:formatCode>
                <c:ptCount val="6"/>
                <c:pt idx="1">
                  <c:v>14</c:v>
                </c:pt>
                <c:pt idx="2">
                  <c:v>16</c:v>
                </c:pt>
                <c:pt idx="3">
                  <c:v>11</c:v>
                </c:pt>
                <c:pt idx="4">
                  <c:v>3</c:v>
                </c:pt>
                <c:pt idx="5">
                  <c:v>2</c:v>
                </c:pt>
              </c:numCache>
            </c:numRef>
          </c:val>
          <c:extLst>
            <c:ext xmlns:c16="http://schemas.microsoft.com/office/drawing/2014/chart" uri="{C3380CC4-5D6E-409C-BE32-E72D297353CC}">
              <c16:uniqueId val="{0000000C-875A-7142-9C43-8537D218707F}"/>
            </c:ext>
          </c:extLst>
        </c:ser>
        <c:dLbls>
          <c:showLegendKey val="0"/>
          <c:showVal val="0"/>
          <c:showCatName val="0"/>
          <c:showSerName val="0"/>
          <c:showPercent val="0"/>
          <c:showBubbleSize val="0"/>
        </c:dLbls>
        <c:gapWidth val="150"/>
        <c:shape val="box"/>
        <c:axId val="26988143"/>
        <c:axId val="26990879"/>
        <c:axId val="1257783184"/>
      </c:bar3DChart>
      <c:catAx>
        <c:axId val="26988143"/>
        <c:scaling>
          <c:orientation val="minMax"/>
        </c:scaling>
        <c:delete val="0"/>
        <c:axPos val="b"/>
        <c:numFmt formatCode="General" sourceLinked="1"/>
        <c:majorTickMark val="out"/>
        <c:minorTickMark val="none"/>
        <c:tickLblPos val="nextTo"/>
        <c:spPr>
          <a:noFill/>
          <a:ln w="19050" cap="flat" cmpd="sng" algn="ctr">
            <a:no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sv-SE"/>
          </a:p>
        </c:txPr>
        <c:crossAx val="26990879"/>
        <c:crosses val="autoZero"/>
        <c:auto val="1"/>
        <c:lblAlgn val="ctr"/>
        <c:lblOffset val="100"/>
        <c:noMultiLvlLbl val="1"/>
      </c:catAx>
      <c:valAx>
        <c:axId val="26990879"/>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v-SE"/>
          </a:p>
        </c:txPr>
        <c:crossAx val="26988143"/>
        <c:crosses val="autoZero"/>
        <c:crossBetween val="between"/>
      </c:valAx>
      <c:serAx>
        <c:axId val="1257783184"/>
        <c:scaling>
          <c:orientation val="minMax"/>
        </c:scaling>
        <c:delete val="1"/>
        <c:axPos val="b"/>
        <c:majorTickMark val="out"/>
        <c:minorTickMark val="none"/>
        <c:tickLblPos val="nextTo"/>
        <c:crossAx val="26990879"/>
        <c:crosses val="autoZero"/>
      </c:serAx>
      <c:spPr>
        <a:noFill/>
        <a:ln>
          <a:noFill/>
        </a:ln>
        <a:effectLst/>
      </c:spPr>
    </c:plotArea>
    <c:plotVisOnly val="0"/>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sv-SE"/>
              <a:t>Armbågsledsdysplasi (ED)</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v-SE"/>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spPr>
            <a:solidFill>
              <a:schemeClr val="accent6">
                <a:alpha val="85000"/>
              </a:schemeClr>
            </a:solidFill>
            <a:ln w="9525" cap="flat" cmpd="sng" algn="ctr">
              <a:solidFill>
                <a:schemeClr val="accent6">
                  <a:lumMod val="75000"/>
                </a:schemeClr>
              </a:solidFill>
              <a:round/>
            </a:ln>
            <a:effectLst/>
            <a:sp3d contourW="9525">
              <a:contourClr>
                <a:schemeClr val="accent6">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Rådata!$A$66:$A$69</c:f>
              <c:strCache>
                <c:ptCount val="3"/>
                <c:pt idx="0">
                  <c:v>ED UA</c:v>
                </c:pt>
                <c:pt idx="1">
                  <c:v>ED 1</c:v>
                </c:pt>
                <c:pt idx="2">
                  <c:v>ED 2</c:v>
                </c:pt>
              </c:strCache>
            </c:strRef>
          </c:cat>
          <c:val>
            <c:numRef>
              <c:f>Rådata!$B$66:$B$69</c:f>
              <c:numCache>
                <c:formatCode>General</c:formatCode>
                <c:ptCount val="4"/>
                <c:pt idx="0">
                  <c:v>40</c:v>
                </c:pt>
                <c:pt idx="1">
                  <c:v>2</c:v>
                </c:pt>
                <c:pt idx="2">
                  <c:v>1</c:v>
                </c:pt>
              </c:numCache>
            </c:numRef>
          </c:val>
          <c:extLst>
            <c:ext xmlns:c16="http://schemas.microsoft.com/office/drawing/2014/chart" uri="{C3380CC4-5D6E-409C-BE32-E72D297353CC}">
              <c16:uniqueId val="{00000000-5671-7142-BAFC-D0EA19297F46}"/>
            </c:ext>
          </c:extLst>
        </c:ser>
        <c:dLbls>
          <c:showLegendKey val="0"/>
          <c:showVal val="1"/>
          <c:showCatName val="0"/>
          <c:showSerName val="0"/>
          <c:showPercent val="0"/>
          <c:showBubbleSize val="0"/>
        </c:dLbls>
        <c:gapWidth val="65"/>
        <c:shape val="box"/>
        <c:axId val="1248923472"/>
        <c:axId val="1229209776"/>
        <c:axId val="1883038560"/>
      </c:bar3DChart>
      <c:catAx>
        <c:axId val="1248923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sv-SE"/>
          </a:p>
        </c:txPr>
        <c:crossAx val="1229209776"/>
        <c:crosses val="autoZero"/>
        <c:auto val="1"/>
        <c:lblAlgn val="ctr"/>
        <c:lblOffset val="100"/>
        <c:noMultiLvlLbl val="0"/>
      </c:catAx>
      <c:valAx>
        <c:axId val="122920977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v-SE"/>
          </a:p>
        </c:txPr>
        <c:crossAx val="1248923472"/>
        <c:crosses val="autoZero"/>
        <c:crossBetween val="between"/>
      </c:valAx>
      <c:serAx>
        <c:axId val="1883038560"/>
        <c:scaling>
          <c:orientation val="minMax"/>
        </c:scaling>
        <c:delete val="1"/>
        <c:axPos val="b"/>
        <c:majorTickMark val="out"/>
        <c:minorTickMark val="none"/>
        <c:tickLblPos val="nextTo"/>
        <c:crossAx val="1229209776"/>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sv-SE"/>
              <a:t>Klicka här för att ändra format</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96715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smtClean="0"/>
              <a:pPr/>
              <a:t>10/29/18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8332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och bild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sv-SE"/>
              <a:t>Klicka här för att ändra format</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17732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med beskrivni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sv-SE"/>
              <a:t>Klicka här för att ändra format</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80600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nkor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76500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sv-SE"/>
              <a:t>Klicka här för att ändra format</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10/29/18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3409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sv-SE"/>
              <a:t>Klicka här för att ändra format</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10/29/18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78168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84450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sv-SE"/>
              <a:t>Klicka här för att ändra format</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7382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7580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sv-SE"/>
              <a:t>Klicka här för att ändra format</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smtClean="0"/>
              <a:pPr/>
              <a:t>10/29/18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612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8560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6889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9661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10/29/18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9692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smtClean="0"/>
              <a:pPr/>
              <a:t>10/29/18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1878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sv-SE"/>
              <a:t>Klicka på ikonen för att lägga till en bild</a:t>
            </a:r>
            <a:endParaRPr lang="en-US"/>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smtClean="0"/>
              <a:pPr/>
              <a:t>10/29/18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38896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sv-SE"/>
              <a:t>Klicka här för att ändra format</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10/29/18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4029408790"/>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0AFF1D-850C-7541-8758-868E914980ED}"/>
              </a:ext>
            </a:extLst>
          </p:cNvPr>
          <p:cNvSpPr>
            <a:spLocks noGrp="1"/>
          </p:cNvSpPr>
          <p:nvPr>
            <p:ph type="ctrTitle"/>
          </p:nvPr>
        </p:nvSpPr>
        <p:spPr>
          <a:xfrm>
            <a:off x="5695061" y="1241266"/>
            <a:ext cx="5428551" cy="3153753"/>
          </a:xfrm>
        </p:spPr>
        <p:txBody>
          <a:bodyPr>
            <a:normAutofit/>
          </a:bodyPr>
          <a:lstStyle/>
          <a:p>
            <a:r>
              <a:rPr lang="sv-SE" sz="3400">
                <a:solidFill>
                  <a:srgbClr val="EBEBEB"/>
                </a:solidFill>
              </a:rPr>
              <a:t>Hälsoenkätundersökning 2017/2018</a:t>
            </a:r>
          </a:p>
        </p:txBody>
      </p:sp>
      <p:sp>
        <p:nvSpPr>
          <p:cNvPr id="3" name="Underrubrik 2">
            <a:extLst>
              <a:ext uri="{FF2B5EF4-FFF2-40B4-BE49-F238E27FC236}">
                <a16:creationId xmlns:a16="http://schemas.microsoft.com/office/drawing/2014/main" id="{93ADD56F-A162-D144-B96F-CFA6F139729B}"/>
              </a:ext>
            </a:extLst>
          </p:cNvPr>
          <p:cNvSpPr>
            <a:spLocks noGrp="1"/>
          </p:cNvSpPr>
          <p:nvPr>
            <p:ph type="subTitle" idx="1"/>
          </p:nvPr>
        </p:nvSpPr>
        <p:spPr>
          <a:xfrm>
            <a:off x="5695061" y="4591665"/>
            <a:ext cx="5428551" cy="1622322"/>
          </a:xfrm>
        </p:spPr>
        <p:txBody>
          <a:bodyPr>
            <a:normAutofit/>
          </a:bodyPr>
          <a:lstStyle/>
          <a:p>
            <a:r>
              <a:rPr lang="sv-SE" dirty="0"/>
              <a:t>- Svenska Chodský pesklubben genom sektorn för avel- och hälsa</a:t>
            </a:r>
          </a:p>
        </p:txBody>
      </p:sp>
      <p:grpSp>
        <p:nvGrpSpPr>
          <p:cNvPr id="10" name="Group 9">
            <a:extLst>
              <a:ext uri="{FF2B5EF4-FFF2-40B4-BE49-F238E27FC236}">
                <a16:creationId xmlns:a16="http://schemas.microsoft.com/office/drawing/2014/main" id="{F41F5BDA-0140-462B-933C-538752EEAD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11" name="Rectangle 10">
              <a:extLst>
                <a:ext uri="{FF2B5EF4-FFF2-40B4-BE49-F238E27FC236}">
                  <a16:creationId xmlns:a16="http://schemas.microsoft.com/office/drawing/2014/main" id="{28AE763C-C631-453B-A3A7-09499D0DB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a:extLst>
                <a:ext uri="{FF2B5EF4-FFF2-40B4-BE49-F238E27FC236}">
                  <a16:creationId xmlns:a16="http://schemas.microsoft.com/office/drawing/2014/main" id="{C0C2E541-1E75-440D-A59A-C2B3AB867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a:extLst>
                <a:ext uri="{FF2B5EF4-FFF2-40B4-BE49-F238E27FC236}">
                  <a16:creationId xmlns:a16="http://schemas.microsoft.com/office/drawing/2014/main" id="{481FF14D-53DC-4EA3-8425-26F1B0F08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5" name="Bildobjekt 4">
            <a:extLst>
              <a:ext uri="{FF2B5EF4-FFF2-40B4-BE49-F238E27FC236}">
                <a16:creationId xmlns:a16="http://schemas.microsoft.com/office/drawing/2014/main" id="{74CAB062-5FBE-BE47-93A8-0AF905E1D536}"/>
              </a:ext>
            </a:extLst>
          </p:cNvPr>
          <p:cNvPicPr>
            <a:picLocks noChangeAspect="1"/>
          </p:cNvPicPr>
          <p:nvPr/>
        </p:nvPicPr>
        <p:blipFill>
          <a:blip r:embed="rId2"/>
          <a:stretch>
            <a:fillRect/>
          </a:stretch>
        </p:blipFill>
        <p:spPr>
          <a:xfrm>
            <a:off x="1109764" y="1362841"/>
            <a:ext cx="3526244" cy="4132317"/>
          </a:xfrm>
          <a:prstGeom prst="rect">
            <a:avLst/>
          </a:prstGeom>
        </p:spPr>
      </p:pic>
    </p:spTree>
    <p:extLst>
      <p:ext uri="{BB962C8B-B14F-4D97-AF65-F5344CB8AC3E}">
        <p14:creationId xmlns:p14="http://schemas.microsoft.com/office/powerpoint/2010/main" val="157340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8E452F-7A9F-024A-87EE-AFBFD972AC58}"/>
              </a:ext>
            </a:extLst>
          </p:cNvPr>
          <p:cNvSpPr>
            <a:spLocks noGrp="1"/>
          </p:cNvSpPr>
          <p:nvPr>
            <p:ph type="title"/>
          </p:nvPr>
        </p:nvSpPr>
        <p:spPr/>
        <p:txBody>
          <a:bodyPr/>
          <a:lstStyle/>
          <a:p>
            <a:r>
              <a:rPr lang="sv-SE" dirty="0"/>
              <a:t>Slutsats</a:t>
            </a:r>
          </a:p>
        </p:txBody>
      </p:sp>
      <p:sp>
        <p:nvSpPr>
          <p:cNvPr id="3" name="Platshållare för innehåll 2">
            <a:extLst>
              <a:ext uri="{FF2B5EF4-FFF2-40B4-BE49-F238E27FC236}">
                <a16:creationId xmlns:a16="http://schemas.microsoft.com/office/drawing/2014/main" id="{EDCB0DB7-34C5-8A44-9AF4-618D837BFD50}"/>
              </a:ext>
            </a:extLst>
          </p:cNvPr>
          <p:cNvSpPr>
            <a:spLocks noGrp="1"/>
          </p:cNvSpPr>
          <p:nvPr>
            <p:ph idx="1"/>
          </p:nvPr>
        </p:nvSpPr>
        <p:spPr>
          <a:xfrm>
            <a:off x="1154954" y="2549769"/>
            <a:ext cx="8825659" cy="3733800"/>
          </a:xfrm>
        </p:spPr>
        <p:txBody>
          <a:bodyPr>
            <a:normAutofit fontScale="85000" lnSpcReduction="20000"/>
          </a:bodyPr>
          <a:lstStyle/>
          <a:p>
            <a:r>
              <a:rPr lang="sv-SE" dirty="0"/>
              <a:t>Då undersökningen enbart speglar 34,2 % av den svenska populationen ska generella slutsatser dras med försiktighet. Av hundägarna i studien upplever 2 av 3 att hunden blir intensiv i hundmöten, något som återspeglar rasens särprägel som intensiv, nyfiken och lekfull. Något som saknar värdemätning är om ägaren bedömer att intensiteten beror på osäkerhet, rädsla eller aggressivitet. Flertalet ägare har valt rasen för att de vill vara aktiva inom bruks, tävlingslydnad och Nose Work. </a:t>
            </a:r>
          </a:p>
          <a:p>
            <a:r>
              <a:rPr lang="sv-SE" dirty="0"/>
              <a:t>Det finns ett par observandum som ska framföras med försiktighet såsom att sex hanhundar av de 30 ingående i studien är </a:t>
            </a:r>
            <a:r>
              <a:rPr lang="sv-SE" dirty="0" err="1"/>
              <a:t>kryptorchida</a:t>
            </a:r>
            <a:r>
              <a:rPr lang="sv-SE" dirty="0"/>
              <a:t>, vilket motsvarar 20 %. Samtidigt upplever sex tikägare att deras hund är påverkad av skendräktighet, vilket motsvarar 16,7 %. Åtta hundar rapporterats ha eller har haft problem med klåda, vilket motsvarar 12,1 % av de ingående i studien. Ett flertal anger att hunden har haft magproblem men att problemet enbart varit tillfällig magsjuka eller att hunden svalt något olämpligt. </a:t>
            </a:r>
          </a:p>
          <a:p>
            <a:r>
              <a:rPr lang="sv-SE" dirty="0"/>
              <a:t>Särskilt glädjande är att vi, utifrån det begränsade redovisade underlaget, har en frisk ras och där HD statistiken visar på en positiv trend.</a:t>
            </a:r>
          </a:p>
          <a:p>
            <a:r>
              <a:rPr lang="sv-SE" dirty="0"/>
              <a:t>Sektorns för avel och hälsa har även noterat några förbättringsförslag till kommande hälsoenkätundersökning.</a:t>
            </a:r>
          </a:p>
          <a:p>
            <a:endParaRPr lang="sv-SE" dirty="0"/>
          </a:p>
          <a:p>
            <a:endParaRPr lang="sv-SE" dirty="0"/>
          </a:p>
        </p:txBody>
      </p:sp>
    </p:spTree>
    <p:extLst>
      <p:ext uri="{BB962C8B-B14F-4D97-AF65-F5344CB8AC3E}">
        <p14:creationId xmlns:p14="http://schemas.microsoft.com/office/powerpoint/2010/main" val="3743149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B79638-1D7D-694E-8EA6-9DBE9878FF16}"/>
              </a:ext>
            </a:extLst>
          </p:cNvPr>
          <p:cNvSpPr>
            <a:spLocks noGrp="1"/>
          </p:cNvSpPr>
          <p:nvPr>
            <p:ph type="title"/>
          </p:nvPr>
        </p:nvSpPr>
        <p:spPr/>
        <p:txBody>
          <a:bodyPr/>
          <a:lstStyle/>
          <a:p>
            <a:r>
              <a:rPr lang="sv-SE" dirty="0"/>
              <a:t>Extra glädjande…</a:t>
            </a:r>
          </a:p>
        </p:txBody>
      </p:sp>
      <p:sp>
        <p:nvSpPr>
          <p:cNvPr id="3" name="Platshållare för innehåll 2">
            <a:extLst>
              <a:ext uri="{FF2B5EF4-FFF2-40B4-BE49-F238E27FC236}">
                <a16:creationId xmlns:a16="http://schemas.microsoft.com/office/drawing/2014/main" id="{8FADA511-780A-BE46-9EBE-C7AA5D3DA9A9}"/>
              </a:ext>
            </a:extLst>
          </p:cNvPr>
          <p:cNvSpPr>
            <a:spLocks noGrp="1"/>
          </p:cNvSpPr>
          <p:nvPr>
            <p:ph idx="1"/>
          </p:nvPr>
        </p:nvSpPr>
        <p:spPr>
          <a:xfrm>
            <a:off x="1154954" y="3236546"/>
            <a:ext cx="8825659" cy="1845408"/>
          </a:xfrm>
        </p:spPr>
        <p:txBody>
          <a:bodyPr/>
          <a:lstStyle/>
          <a:p>
            <a:pPr marL="0" indent="0">
              <a:buNone/>
            </a:pPr>
            <a:r>
              <a:rPr lang="sv-SE" sz="2400" dirty="0"/>
              <a:t>… när 62 hundägare tycker att hunden uppfyller de förväntningar de hade när de köpte den och att hela 64 hundägare kan tänka sig att köpa samma hundras igen.</a:t>
            </a:r>
          </a:p>
          <a:p>
            <a:pPr marL="0" indent="0">
              <a:buNone/>
            </a:pPr>
            <a:endParaRPr lang="sv-SE" dirty="0"/>
          </a:p>
        </p:txBody>
      </p:sp>
    </p:spTree>
    <p:extLst>
      <p:ext uri="{BB962C8B-B14F-4D97-AF65-F5344CB8AC3E}">
        <p14:creationId xmlns:p14="http://schemas.microsoft.com/office/powerpoint/2010/main" val="210073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0AFF1D-850C-7541-8758-868E914980ED}"/>
              </a:ext>
            </a:extLst>
          </p:cNvPr>
          <p:cNvSpPr>
            <a:spLocks noGrp="1"/>
          </p:cNvSpPr>
          <p:nvPr>
            <p:ph type="ctrTitle"/>
          </p:nvPr>
        </p:nvSpPr>
        <p:spPr/>
        <p:txBody>
          <a:bodyPr>
            <a:normAutofit/>
          </a:bodyPr>
          <a:lstStyle/>
          <a:p>
            <a:r>
              <a:rPr lang="sv-SE" dirty="0"/>
              <a:t>SLUT</a:t>
            </a:r>
          </a:p>
        </p:txBody>
      </p:sp>
      <p:sp>
        <p:nvSpPr>
          <p:cNvPr id="6" name="Underrubrik 5">
            <a:extLst>
              <a:ext uri="{FF2B5EF4-FFF2-40B4-BE49-F238E27FC236}">
                <a16:creationId xmlns:a16="http://schemas.microsoft.com/office/drawing/2014/main" id="{AD485D59-940D-2247-A7B8-0BFA1223B4CC}"/>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2536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374B42-2AF5-8D4B-9759-0596AF95D840}"/>
              </a:ext>
            </a:extLst>
          </p:cNvPr>
          <p:cNvSpPr>
            <a:spLocks noGrp="1"/>
          </p:cNvSpPr>
          <p:nvPr>
            <p:ph type="title"/>
          </p:nvPr>
        </p:nvSpPr>
        <p:spPr/>
        <p:txBody>
          <a:bodyPr/>
          <a:lstStyle/>
          <a:p>
            <a:r>
              <a:rPr lang="sv-SE" dirty="0"/>
              <a:t>Syfte</a:t>
            </a:r>
          </a:p>
        </p:txBody>
      </p:sp>
      <p:sp>
        <p:nvSpPr>
          <p:cNvPr id="6" name="Platshållare för innehåll 5">
            <a:extLst>
              <a:ext uri="{FF2B5EF4-FFF2-40B4-BE49-F238E27FC236}">
                <a16:creationId xmlns:a16="http://schemas.microsoft.com/office/drawing/2014/main" id="{C70B79A3-ED98-B445-9078-F8E0CA5EF92A}"/>
              </a:ext>
            </a:extLst>
          </p:cNvPr>
          <p:cNvSpPr>
            <a:spLocks noGrp="1"/>
          </p:cNvSpPr>
          <p:nvPr>
            <p:ph idx="1"/>
          </p:nvPr>
        </p:nvSpPr>
        <p:spPr/>
        <p:txBody>
          <a:bodyPr/>
          <a:lstStyle/>
          <a:p>
            <a:pPr marL="0" indent="0">
              <a:buNone/>
            </a:pPr>
            <a:endParaRPr lang="sv-SE" dirty="0"/>
          </a:p>
          <a:p>
            <a:r>
              <a:rPr lang="sv-SE" dirty="0"/>
              <a:t>att kartlägga eventuella hälsoproblem hos den svenska populationen av rasen Chodský pes. </a:t>
            </a:r>
          </a:p>
          <a:p>
            <a:pPr marL="0" indent="0">
              <a:buNone/>
            </a:pPr>
            <a:endParaRPr lang="sv-SE" dirty="0"/>
          </a:p>
          <a:p>
            <a:r>
              <a:rPr lang="sv-SE" dirty="0"/>
              <a:t>att använda resultatet för att revidera Svenska Chodský pesklubbens RAS då populationen har ökat väsentligt sedan 2015-04-01.</a:t>
            </a:r>
          </a:p>
          <a:p>
            <a:endParaRPr lang="sv-SE" dirty="0"/>
          </a:p>
          <a:p>
            <a:r>
              <a:rPr lang="sv-SE" dirty="0"/>
              <a:t>Praxis att genomföra hälsoundersökningar</a:t>
            </a:r>
          </a:p>
          <a:p>
            <a:endParaRPr lang="sv-SE" dirty="0"/>
          </a:p>
          <a:p>
            <a:pPr marL="0" indent="0">
              <a:buNone/>
            </a:pPr>
            <a:endParaRPr lang="sv-SE" dirty="0"/>
          </a:p>
        </p:txBody>
      </p:sp>
    </p:spTree>
    <p:extLst>
      <p:ext uri="{BB962C8B-B14F-4D97-AF65-F5344CB8AC3E}">
        <p14:creationId xmlns:p14="http://schemas.microsoft.com/office/powerpoint/2010/main" val="179797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2CD4CC-5898-9044-B86B-E06E58A86A57}"/>
              </a:ext>
            </a:extLst>
          </p:cNvPr>
          <p:cNvSpPr>
            <a:spLocks noGrp="1"/>
          </p:cNvSpPr>
          <p:nvPr>
            <p:ph type="title"/>
          </p:nvPr>
        </p:nvSpPr>
        <p:spPr/>
        <p:txBody>
          <a:bodyPr/>
          <a:lstStyle/>
          <a:p>
            <a:r>
              <a:rPr lang="sv-SE"/>
              <a:t>Metod</a:t>
            </a:r>
          </a:p>
        </p:txBody>
      </p:sp>
      <p:sp>
        <p:nvSpPr>
          <p:cNvPr id="3" name="Platshållare för innehåll 2">
            <a:extLst>
              <a:ext uri="{FF2B5EF4-FFF2-40B4-BE49-F238E27FC236}">
                <a16:creationId xmlns:a16="http://schemas.microsoft.com/office/drawing/2014/main" id="{7038CF57-AA4E-0848-8199-58F755149936}"/>
              </a:ext>
            </a:extLst>
          </p:cNvPr>
          <p:cNvSpPr>
            <a:spLocks noGrp="1"/>
          </p:cNvSpPr>
          <p:nvPr>
            <p:ph idx="1"/>
          </p:nvPr>
        </p:nvSpPr>
        <p:spPr/>
        <p:txBody>
          <a:bodyPr/>
          <a:lstStyle/>
          <a:p>
            <a:r>
              <a:rPr lang="sv-SE" dirty="0"/>
              <a:t>Undersökningen har genomförts genom att en länk till en webbaserad hälsoenkät distribuerats via e-post</a:t>
            </a:r>
          </a:p>
          <a:p>
            <a:r>
              <a:rPr lang="sv-SE" dirty="0"/>
              <a:t>Registerutdrag från SKK över e-postadresser på registrerade ägare till en hund av rasen Chodský pes</a:t>
            </a:r>
          </a:p>
          <a:p>
            <a:r>
              <a:rPr lang="sv-SE" dirty="0"/>
              <a:t>Avstämning har även gjorts mot rasklubbens medlemsregister för att säkerställa att så många som möjligt skulle få hälsoenkäten</a:t>
            </a:r>
          </a:p>
          <a:p>
            <a:r>
              <a:rPr lang="sv-SE" dirty="0"/>
              <a:t>Hälsoenkäten har även funnits som länk på rasklubbens hemsida</a:t>
            </a:r>
          </a:p>
          <a:p>
            <a:r>
              <a:rPr lang="sv-SE" dirty="0"/>
              <a:t>Hälsoenkäten har även publicerats i sociala medier </a:t>
            </a:r>
          </a:p>
          <a:p>
            <a:endParaRPr lang="sv-SE" dirty="0"/>
          </a:p>
        </p:txBody>
      </p:sp>
    </p:spTree>
    <p:extLst>
      <p:ext uri="{BB962C8B-B14F-4D97-AF65-F5344CB8AC3E}">
        <p14:creationId xmlns:p14="http://schemas.microsoft.com/office/powerpoint/2010/main" val="299402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3A862C-B1A5-7347-8958-788263FFEADB}"/>
              </a:ext>
            </a:extLst>
          </p:cNvPr>
          <p:cNvSpPr>
            <a:spLocks noGrp="1"/>
          </p:cNvSpPr>
          <p:nvPr>
            <p:ph type="title"/>
          </p:nvPr>
        </p:nvSpPr>
        <p:spPr/>
        <p:txBody>
          <a:bodyPr/>
          <a:lstStyle/>
          <a:p>
            <a:r>
              <a:rPr lang="sv-SE" dirty="0"/>
              <a:t>Genomförande</a:t>
            </a:r>
          </a:p>
        </p:txBody>
      </p:sp>
      <p:sp>
        <p:nvSpPr>
          <p:cNvPr id="3" name="Platshållare för innehåll 2">
            <a:extLst>
              <a:ext uri="{FF2B5EF4-FFF2-40B4-BE49-F238E27FC236}">
                <a16:creationId xmlns:a16="http://schemas.microsoft.com/office/drawing/2014/main" id="{895F4E6C-8636-444B-9877-B35F80ACAF32}"/>
              </a:ext>
            </a:extLst>
          </p:cNvPr>
          <p:cNvSpPr>
            <a:spLocks noGrp="1"/>
          </p:cNvSpPr>
          <p:nvPr>
            <p:ph idx="1"/>
          </p:nvPr>
        </p:nvSpPr>
        <p:spPr/>
        <p:txBody>
          <a:bodyPr>
            <a:normAutofit fontScale="92500" lnSpcReduction="10000"/>
          </a:bodyPr>
          <a:lstStyle/>
          <a:p>
            <a:r>
              <a:rPr lang="sv-SE" dirty="0"/>
              <a:t>Hälsoenkäten har utarbetats av sektorn för avel och hälsa</a:t>
            </a:r>
          </a:p>
          <a:p>
            <a:r>
              <a:rPr lang="sv-SE" dirty="0"/>
              <a:t>Inspiration har tagits från andra rasklubbars hälsoenkäter samt SKK förslag på frågor</a:t>
            </a:r>
          </a:p>
          <a:p>
            <a:r>
              <a:rPr lang="sv-SE" dirty="0"/>
              <a:t>Främst har frågor om hälsa ingått men även exteriör och allmänt</a:t>
            </a:r>
          </a:p>
          <a:p>
            <a:r>
              <a:rPr lang="sv-SE" dirty="0"/>
              <a:t>Totalt 69 frågor</a:t>
            </a:r>
          </a:p>
          <a:p>
            <a:r>
              <a:rPr lang="sv-SE" dirty="0"/>
              <a:t>Utskick i december 2017</a:t>
            </a:r>
          </a:p>
          <a:p>
            <a:r>
              <a:rPr lang="sv-SE" dirty="0"/>
              <a:t>Sista svarsdatum 2018-01-31</a:t>
            </a:r>
          </a:p>
          <a:p>
            <a:r>
              <a:rPr lang="sv-SE" dirty="0"/>
              <a:t>193 registrerade Chodský pes vid tid för utskicket</a:t>
            </a:r>
          </a:p>
          <a:p>
            <a:r>
              <a:rPr lang="sv-SE" dirty="0"/>
              <a:t>66 svar ger data från 34,2 % av den svenska populationen, vilket är något lågt för att dra generella slutsatser. Tendenser kan noteras men med försiktighet.</a:t>
            </a:r>
          </a:p>
        </p:txBody>
      </p:sp>
    </p:spTree>
    <p:extLst>
      <p:ext uri="{BB962C8B-B14F-4D97-AF65-F5344CB8AC3E}">
        <p14:creationId xmlns:p14="http://schemas.microsoft.com/office/powerpoint/2010/main" val="256152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C70B7D-B093-1C4C-AE1B-DA165A2DEFE5}"/>
              </a:ext>
            </a:extLst>
          </p:cNvPr>
          <p:cNvSpPr>
            <a:spLocks noGrp="1"/>
          </p:cNvSpPr>
          <p:nvPr>
            <p:ph type="title"/>
          </p:nvPr>
        </p:nvSpPr>
        <p:spPr/>
        <p:txBody>
          <a:bodyPr/>
          <a:lstStyle/>
          <a:p>
            <a:r>
              <a:rPr lang="sv-SE" dirty="0"/>
              <a:t>Några </a:t>
            </a:r>
            <a:r>
              <a:rPr lang="sv-SE" dirty="0" err="1"/>
              <a:t>digram</a:t>
            </a:r>
            <a:endParaRPr lang="sv-SE" dirty="0"/>
          </a:p>
        </p:txBody>
      </p:sp>
      <p:graphicFrame>
        <p:nvGraphicFramePr>
          <p:cNvPr id="4" name="Platshållare för innehåll 3">
            <a:extLst>
              <a:ext uri="{FF2B5EF4-FFF2-40B4-BE49-F238E27FC236}">
                <a16:creationId xmlns:a16="http://schemas.microsoft.com/office/drawing/2014/main" id="{C7D40A46-55B1-4F48-97AF-E48984BA90E3}"/>
              </a:ext>
            </a:extLst>
          </p:cNvPr>
          <p:cNvGraphicFramePr>
            <a:graphicFrameLocks noGrp="1"/>
          </p:cNvGraphicFramePr>
          <p:nvPr>
            <p:ph idx="1"/>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933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53EF1E-E061-6A45-B2DD-F3621BDA0C51}"/>
              </a:ext>
            </a:extLst>
          </p:cNvPr>
          <p:cNvSpPr>
            <a:spLocks noGrp="1"/>
          </p:cNvSpPr>
          <p:nvPr>
            <p:ph type="title"/>
          </p:nvPr>
        </p:nvSpPr>
        <p:spPr/>
        <p:txBody>
          <a:bodyPr/>
          <a:lstStyle/>
          <a:p>
            <a:r>
              <a:rPr lang="sv-SE" dirty="0"/>
              <a:t>Några diagram</a:t>
            </a:r>
          </a:p>
        </p:txBody>
      </p:sp>
      <p:graphicFrame>
        <p:nvGraphicFramePr>
          <p:cNvPr id="4" name="Platshållare för innehåll 3">
            <a:extLst>
              <a:ext uri="{FF2B5EF4-FFF2-40B4-BE49-F238E27FC236}">
                <a16:creationId xmlns:a16="http://schemas.microsoft.com/office/drawing/2014/main" id="{2CD50FC4-053C-A84D-BC0F-D7BA7ED2E1C4}"/>
              </a:ext>
            </a:extLst>
          </p:cNvPr>
          <p:cNvGraphicFramePr>
            <a:graphicFrameLocks noGrp="1"/>
          </p:cNvGraphicFramePr>
          <p:nvPr>
            <p:ph idx="1"/>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6661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06AD8D-2CF6-0845-AE5A-CB7A062DB578}"/>
              </a:ext>
            </a:extLst>
          </p:cNvPr>
          <p:cNvSpPr>
            <a:spLocks noGrp="1"/>
          </p:cNvSpPr>
          <p:nvPr>
            <p:ph type="title"/>
          </p:nvPr>
        </p:nvSpPr>
        <p:spPr/>
        <p:txBody>
          <a:bodyPr/>
          <a:lstStyle/>
          <a:p>
            <a:r>
              <a:rPr lang="sv-SE" dirty="0"/>
              <a:t>Några diagram</a:t>
            </a:r>
          </a:p>
        </p:txBody>
      </p:sp>
      <p:graphicFrame>
        <p:nvGraphicFramePr>
          <p:cNvPr id="4" name="Platshållare för innehåll 3">
            <a:extLst>
              <a:ext uri="{FF2B5EF4-FFF2-40B4-BE49-F238E27FC236}">
                <a16:creationId xmlns:a16="http://schemas.microsoft.com/office/drawing/2014/main" id="{0A11EB64-7F0A-1A41-965B-4FC5B6E860BD}"/>
              </a:ext>
            </a:extLst>
          </p:cNvPr>
          <p:cNvGraphicFramePr>
            <a:graphicFrameLocks noGrp="1"/>
          </p:cNvGraphicFramePr>
          <p:nvPr>
            <p:ph idx="1"/>
            <p:extLst>
              <p:ext uri="{D42A27DB-BD31-4B8C-83A1-F6EECF244321}">
                <p14:modId xmlns:p14="http://schemas.microsoft.com/office/powerpoint/2010/main" val="2267846939"/>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983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83C3B7-185E-EE40-9C76-A3D2A1D406CE}"/>
              </a:ext>
            </a:extLst>
          </p:cNvPr>
          <p:cNvSpPr>
            <a:spLocks noGrp="1"/>
          </p:cNvSpPr>
          <p:nvPr>
            <p:ph type="title"/>
          </p:nvPr>
        </p:nvSpPr>
        <p:spPr/>
        <p:txBody>
          <a:bodyPr/>
          <a:lstStyle/>
          <a:p>
            <a:r>
              <a:rPr lang="sv-SE" dirty="0"/>
              <a:t>Några diagram</a:t>
            </a:r>
          </a:p>
        </p:txBody>
      </p:sp>
      <p:graphicFrame>
        <p:nvGraphicFramePr>
          <p:cNvPr id="4" name="Platshållare för innehåll 3">
            <a:extLst>
              <a:ext uri="{FF2B5EF4-FFF2-40B4-BE49-F238E27FC236}">
                <a16:creationId xmlns:a16="http://schemas.microsoft.com/office/drawing/2014/main" id="{B72CDA89-6FF1-0046-95CE-72AAA0F49552}"/>
              </a:ext>
            </a:extLst>
          </p:cNvPr>
          <p:cNvGraphicFramePr>
            <a:graphicFrameLocks noGrp="1"/>
          </p:cNvGraphicFramePr>
          <p:nvPr>
            <p:ph idx="1"/>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6510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5823CE-B916-A544-A24B-08DF1E75CF11}"/>
              </a:ext>
            </a:extLst>
          </p:cNvPr>
          <p:cNvSpPr>
            <a:spLocks noGrp="1"/>
          </p:cNvSpPr>
          <p:nvPr>
            <p:ph type="title"/>
          </p:nvPr>
        </p:nvSpPr>
        <p:spPr/>
        <p:txBody>
          <a:bodyPr/>
          <a:lstStyle/>
          <a:p>
            <a:endParaRPr lang="sv-SE"/>
          </a:p>
        </p:txBody>
      </p:sp>
      <p:graphicFrame>
        <p:nvGraphicFramePr>
          <p:cNvPr id="4" name="Platshållare för innehåll 3">
            <a:extLst>
              <a:ext uri="{FF2B5EF4-FFF2-40B4-BE49-F238E27FC236}">
                <a16:creationId xmlns:a16="http://schemas.microsoft.com/office/drawing/2014/main" id="{0C9A7FC2-5FB8-9343-BE1B-25EF3CDCB856}"/>
              </a:ext>
            </a:extLst>
          </p:cNvPr>
          <p:cNvGraphicFramePr>
            <a:graphicFrameLocks noGrp="1"/>
          </p:cNvGraphicFramePr>
          <p:nvPr>
            <p:ph idx="1"/>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7371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tyrelserum">
  <a:themeElements>
    <a:clrScheme name="Jon styrelseru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Jon styrelseru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tyrelseru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1</TotalTime>
  <Words>466</Words>
  <Application>Microsoft Macintosh PowerPoint</Application>
  <PresentationFormat>Bredbild</PresentationFormat>
  <Paragraphs>41</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Century Gothic</vt:lpstr>
      <vt:lpstr>Wingdings 3</vt:lpstr>
      <vt:lpstr>Jon styrelserum</vt:lpstr>
      <vt:lpstr>Hälsoenkätundersökning 2017/2018</vt:lpstr>
      <vt:lpstr>Syfte</vt:lpstr>
      <vt:lpstr>Metod</vt:lpstr>
      <vt:lpstr>Genomförande</vt:lpstr>
      <vt:lpstr>Några digram</vt:lpstr>
      <vt:lpstr>Några diagram</vt:lpstr>
      <vt:lpstr>Några diagram</vt:lpstr>
      <vt:lpstr>Några diagram</vt:lpstr>
      <vt:lpstr>PowerPoint-presentation</vt:lpstr>
      <vt:lpstr>Slutsats</vt:lpstr>
      <vt:lpstr>Extra glädjande…</vt:lpstr>
      <vt:lpstr>SLUT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Hälsoenkätundersökning 2017/2018</dc:title>
  <dc:creator>Pia Bäckman</dc:creator>
  <cp:lastModifiedBy>Pia Bäckman</cp:lastModifiedBy>
  <cp:revision>1</cp:revision>
  <cp:lastPrinted>2018-10-29T21:01:26Z</cp:lastPrinted>
  <dcterms:created xsi:type="dcterms:W3CDTF">2018-10-29T21:00:27Z</dcterms:created>
  <dcterms:modified xsi:type="dcterms:W3CDTF">2018-10-29T21:01:40Z</dcterms:modified>
</cp:coreProperties>
</file>