
<file path=[Content_Types].xml><?xml version="1.0" encoding="utf-8"?>
<Types xmlns="http://schemas.openxmlformats.org/package/2006/content-types">
  <Default Extension="png" ContentType="image/png"/>
  <Default Extension="bin" ContentType="application/vnd.openxmlformats-officedocument.oleObject"/>
  <Default Extension="JPG&amp;ehk=ZYQR" ContentType="image/jpeg"/>
  <Default Extension="jpg&amp;ehk=wgw" ContentType="image/j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amp;ehk=9sFFKMKO8wF"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377" r:id="rId3"/>
    <p:sldId id="276" r:id="rId4"/>
    <p:sldId id="278" r:id="rId5"/>
    <p:sldId id="277" r:id="rId6"/>
    <p:sldId id="281" r:id="rId7"/>
    <p:sldId id="282" r:id="rId8"/>
    <p:sldId id="284" r:id="rId9"/>
    <p:sldId id="285" r:id="rId10"/>
    <p:sldId id="288" r:id="rId11"/>
    <p:sldId id="287" r:id="rId12"/>
    <p:sldId id="354" r:id="rId13"/>
    <p:sldId id="356" r:id="rId14"/>
    <p:sldId id="357" r:id="rId15"/>
    <p:sldId id="359" r:id="rId16"/>
    <p:sldId id="291" r:id="rId17"/>
    <p:sldId id="362" r:id="rId18"/>
    <p:sldId id="290" r:id="rId19"/>
    <p:sldId id="351" r:id="rId20"/>
    <p:sldId id="361" r:id="rId21"/>
    <p:sldId id="305" r:id="rId22"/>
    <p:sldId id="363" r:id="rId23"/>
    <p:sldId id="365" r:id="rId24"/>
    <p:sldId id="364" r:id="rId25"/>
    <p:sldId id="294" r:id="rId26"/>
    <p:sldId id="366" r:id="rId27"/>
    <p:sldId id="368" r:id="rId28"/>
    <p:sldId id="367" r:id="rId29"/>
    <p:sldId id="295" r:id="rId30"/>
    <p:sldId id="297" r:id="rId31"/>
    <p:sldId id="372" r:id="rId32"/>
    <p:sldId id="373" r:id="rId33"/>
    <p:sldId id="374" r:id="rId34"/>
    <p:sldId id="375" r:id="rId35"/>
    <p:sldId id="298" r:id="rId36"/>
    <p:sldId id="279" r:id="rId37"/>
    <p:sldId id="299" r:id="rId38"/>
    <p:sldId id="300" r:id="rId39"/>
    <p:sldId id="301" r:id="rId40"/>
    <p:sldId id="303" r:id="rId41"/>
    <p:sldId id="257" r:id="rId42"/>
    <p:sldId id="264" r:id="rId43"/>
    <p:sldId id="265" r:id="rId44"/>
    <p:sldId id="302" r:id="rId45"/>
    <p:sldId id="258" r:id="rId46"/>
    <p:sldId id="263" r:id="rId47"/>
    <p:sldId id="260" r:id="rId48"/>
    <p:sldId id="259" r:id="rId49"/>
    <p:sldId id="261" r:id="rId50"/>
    <p:sldId id="267" r:id="rId51"/>
    <p:sldId id="266" r:id="rId52"/>
    <p:sldId id="268" r:id="rId53"/>
    <p:sldId id="270" r:id="rId54"/>
    <p:sldId id="269" r:id="rId55"/>
    <p:sldId id="272" r:id="rId56"/>
    <p:sldId id="274" r:id="rId57"/>
    <p:sldId id="271" r:id="rId58"/>
    <p:sldId id="273" r:id="rId59"/>
    <p:sldId id="337" r:id="rId60"/>
    <p:sldId id="371" r:id="rId61"/>
    <p:sldId id="336" r:id="rId62"/>
    <p:sldId id="280" r:id="rId63"/>
    <p:sldId id="307" r:id="rId64"/>
    <p:sldId id="306" r:id="rId65"/>
    <p:sldId id="309" r:id="rId66"/>
    <p:sldId id="310" r:id="rId67"/>
    <p:sldId id="311" r:id="rId68"/>
    <p:sldId id="312" r:id="rId69"/>
    <p:sldId id="313" r:id="rId70"/>
    <p:sldId id="314" r:id="rId71"/>
    <p:sldId id="315" r:id="rId72"/>
    <p:sldId id="316" r:id="rId73"/>
    <p:sldId id="317" r:id="rId74"/>
    <p:sldId id="318" r:id="rId75"/>
    <p:sldId id="321" r:id="rId76"/>
    <p:sldId id="319" r:id="rId77"/>
    <p:sldId id="322" r:id="rId78"/>
    <p:sldId id="323" r:id="rId79"/>
    <p:sldId id="325" r:id="rId80"/>
    <p:sldId id="324" r:id="rId81"/>
    <p:sldId id="326" r:id="rId82"/>
    <p:sldId id="327" r:id="rId83"/>
    <p:sldId id="328" r:id="rId84"/>
    <p:sldId id="329" r:id="rId85"/>
    <p:sldId id="335" r:id="rId86"/>
    <p:sldId id="332" r:id="rId87"/>
    <p:sldId id="334" r:id="rId88"/>
    <p:sldId id="350" r:id="rId89"/>
    <p:sldId id="339" r:id="rId90"/>
    <p:sldId id="320" r:id="rId91"/>
    <p:sldId id="352" r:id="rId92"/>
    <p:sldId id="376" r:id="rId93"/>
    <p:sldId id="369" r:id="rId94"/>
    <p:sldId id="370" r:id="rId95"/>
    <p:sldId id="308" r:id="rId96"/>
    <p:sldId id="340" r:id="rId97"/>
    <p:sldId id="341" r:id="rId98"/>
    <p:sldId id="342" r:id="rId99"/>
    <p:sldId id="343" r:id="rId100"/>
    <p:sldId id="344" r:id="rId101"/>
    <p:sldId id="345" r:id="rId102"/>
    <p:sldId id="346" r:id="rId103"/>
    <p:sldId id="347" r:id="rId104"/>
    <p:sldId id="348" r:id="rId105"/>
    <p:sldId id="275" r:id="rId106"/>
  </p:sldIdLst>
  <p:sldSz cx="9144000" cy="6858000" type="screen4x3"/>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olsson" initials="ao"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3310" autoAdjust="0"/>
  </p:normalViewPr>
  <p:slideViewPr>
    <p:cSldViewPr>
      <p:cViewPr>
        <p:scale>
          <a:sx n="79" d="100"/>
          <a:sy n="79" d="100"/>
        </p:scale>
        <p:origin x="-128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sv-SE"/>
          </a:p>
        </p:txBody>
      </p:sp>
      <p:sp>
        <p:nvSpPr>
          <p:cNvPr id="337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sv-SE"/>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sv-SE"/>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7B9723E-6C7E-44A0-80EF-57DA0BEAC384}" type="slidenum">
              <a:rPr lang="sv-SE" altLang="sv-SE"/>
              <a:pPr>
                <a:defRPr/>
              </a:pPr>
              <a:t>‹#›</a:t>
            </a:fld>
            <a:endParaRPr lang="sv-SE" altLang="sv-SE"/>
          </a:p>
        </p:txBody>
      </p:sp>
    </p:spTree>
    <p:extLst>
      <p:ext uri="{BB962C8B-B14F-4D97-AF65-F5344CB8AC3E}">
        <p14:creationId xmlns:p14="http://schemas.microsoft.com/office/powerpoint/2010/main" val="380202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25B0FE-22E6-42F7-986C-1220CE716595}" type="slidenum">
              <a:rPr lang="sv-SE" altLang="sv-SE"/>
              <a:pPr>
                <a:spcBef>
                  <a:spcPct val="0"/>
                </a:spcBef>
              </a:pPr>
              <a:t>6</a:t>
            </a:fld>
            <a:endParaRPr lang="sv-SE" altLang="sv-SE"/>
          </a:p>
        </p:txBody>
      </p:sp>
      <p:sp>
        <p:nvSpPr>
          <p:cNvPr id="81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F134C41-17D1-413A-8AB7-73DCF5B892CF}" type="slidenum">
              <a:rPr lang="sv-SE" altLang="sv-SE"/>
              <a:pPr algn="r" eaLnBrk="1" hangingPunct="1">
                <a:spcBef>
                  <a:spcPct val="0"/>
                </a:spcBef>
              </a:pPr>
              <a:t>6</a:t>
            </a:fld>
            <a:endParaRPr lang="sv-SE" altLang="sv-SE"/>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sv-SE" altLang="sv-SE" sz="800" b="1">
                <a:latin typeface="Arial" panose="020B0604020202020204" pitchFamily="34" charset="0"/>
              </a:rPr>
              <a:t>Social nyfikenhet</a:t>
            </a:r>
            <a:r>
              <a:rPr lang="sv-SE" altLang="sv-SE" sz="800">
                <a:latin typeface="Arial" panose="020B0604020202020204" pitchFamily="34" charset="0"/>
              </a:rPr>
              <a:t> – hundens förmåga till social undersökning: vilja att bilda tillfälliga grupper; hundens kontaktbenägenhet</a:t>
            </a:r>
          </a:p>
          <a:p>
            <a:pPr eaLnBrk="1" hangingPunct="1">
              <a:lnSpc>
                <a:spcPct val="80000"/>
              </a:lnSpc>
            </a:pPr>
            <a:r>
              <a:rPr lang="sv-SE" altLang="sv-SE" sz="800">
                <a:latin typeface="Arial" panose="020B0604020202020204" pitchFamily="34" charset="0"/>
              </a:rPr>
              <a:t>En hund som har mycket låg social nyfikenhet samtidigt som den är socialt självsäker  kan visa detta genom att helt ignorera främmande personer</a:t>
            </a:r>
          </a:p>
          <a:p>
            <a:pPr eaLnBrk="1" hangingPunct="1">
              <a:lnSpc>
                <a:spcPct val="80000"/>
              </a:lnSpc>
            </a:pPr>
            <a:r>
              <a:rPr lang="sv-SE" altLang="sv-SE" sz="800">
                <a:latin typeface="Arial" panose="020B0604020202020204" pitchFamily="34" charset="0"/>
              </a:rPr>
              <a:t>Den hund som själv strävar efter att skapa en relation/grupp med främmande människor visar det tydligt genom t ex fysisk kontakt – pockar på umgänge eller uppmanar till lek eller annan aktivitet</a:t>
            </a:r>
          </a:p>
          <a:p>
            <a:pPr eaLnBrk="1" hangingPunct="1">
              <a:lnSpc>
                <a:spcPct val="80000"/>
              </a:lnSpc>
            </a:pPr>
            <a:r>
              <a:rPr lang="sv-SE" altLang="sv-SE" sz="800">
                <a:latin typeface="Arial" panose="020B0604020202020204" pitchFamily="34" charset="0"/>
              </a:rPr>
              <a:t>Viljan beror på – tidigare erfarenheter</a:t>
            </a:r>
          </a:p>
          <a:p>
            <a:pPr eaLnBrk="1" hangingPunct="1">
              <a:lnSpc>
                <a:spcPct val="80000"/>
              </a:lnSpc>
              <a:buFontTx/>
              <a:buChar char="-"/>
            </a:pPr>
            <a:r>
              <a:rPr lang="sv-SE" altLang="sv-SE" sz="800">
                <a:latin typeface="Arial" panose="020B0604020202020204" pitchFamily="34" charset="0"/>
              </a:rPr>
              <a:t>Förmåga att tolka signaler</a:t>
            </a:r>
          </a:p>
          <a:p>
            <a:pPr eaLnBrk="1" hangingPunct="1">
              <a:lnSpc>
                <a:spcPct val="80000"/>
              </a:lnSpc>
              <a:buFontTx/>
              <a:buChar char="-"/>
            </a:pPr>
            <a:r>
              <a:rPr lang="sv-SE" altLang="sv-SE" sz="800">
                <a:latin typeface="Arial" panose="020B0604020202020204" pitchFamily="34" charset="0"/>
              </a:rPr>
              <a:t>Social självsäkerhet </a:t>
            </a:r>
          </a:p>
          <a:p>
            <a:pPr eaLnBrk="1" hangingPunct="1">
              <a:lnSpc>
                <a:spcPct val="80000"/>
              </a:lnSpc>
              <a:buFontTx/>
              <a:buChar char="-"/>
            </a:pPr>
            <a:r>
              <a:rPr lang="sv-SE" altLang="sv-SE" sz="800">
                <a:latin typeface="Arial" panose="020B0604020202020204" pitchFamily="34" charset="0"/>
              </a:rPr>
              <a:t>Ärftlig disposition</a:t>
            </a:r>
          </a:p>
          <a:p>
            <a:pPr eaLnBrk="1" hangingPunct="1">
              <a:lnSpc>
                <a:spcPct val="80000"/>
              </a:lnSpc>
            </a:pPr>
            <a:endParaRPr lang="sv-SE" altLang="sv-SE" sz="800">
              <a:latin typeface="Arial" panose="020B0604020202020204" pitchFamily="34" charset="0"/>
            </a:endParaRPr>
          </a:p>
          <a:p>
            <a:pPr eaLnBrk="1" hangingPunct="1">
              <a:lnSpc>
                <a:spcPct val="80000"/>
              </a:lnSpc>
            </a:pPr>
            <a:r>
              <a:rPr lang="sv-SE" altLang="sv-SE" sz="800">
                <a:latin typeface="Arial" panose="020B0604020202020204" pitchFamily="34" charset="0"/>
              </a:rPr>
              <a:t>En hund som efter en inledande undersökning och hälsning på främmande individ inte vill skapa en närmare relation visar ofta det genom att bli neutral efter hälsningsbeteendet eftersom kontakten och hälsningen då är klar och hunden inte vill bilda flock med främmande personer. Skäl till detta kan t ex vara:</a:t>
            </a:r>
          </a:p>
          <a:p>
            <a:pPr eaLnBrk="1" hangingPunct="1">
              <a:lnSpc>
                <a:spcPct val="80000"/>
              </a:lnSpc>
              <a:buFontTx/>
              <a:buChar char="-"/>
            </a:pPr>
            <a:r>
              <a:rPr lang="sv-SE" altLang="sv-SE" sz="800">
                <a:latin typeface="Arial" panose="020B0604020202020204" pitchFamily="34" charset="0"/>
              </a:rPr>
              <a:t>Lukt av annan hund som uppfattas som avskräckande</a:t>
            </a:r>
          </a:p>
          <a:p>
            <a:pPr eaLnBrk="1" hangingPunct="1">
              <a:lnSpc>
                <a:spcPct val="80000"/>
              </a:lnSpc>
              <a:buFontTx/>
              <a:buChar char="-"/>
            </a:pPr>
            <a:r>
              <a:rPr lang="sv-SE" altLang="sv-SE" sz="800">
                <a:latin typeface="Arial" panose="020B0604020202020204" pitchFamily="34" charset="0"/>
              </a:rPr>
              <a:t>Personen kan upplevas som hotfull av hunden</a:t>
            </a:r>
          </a:p>
          <a:p>
            <a:pPr eaLnBrk="1" hangingPunct="1">
              <a:lnSpc>
                <a:spcPct val="80000"/>
              </a:lnSpc>
              <a:buFontTx/>
              <a:buChar char="-"/>
            </a:pPr>
            <a:r>
              <a:rPr lang="sv-SE" altLang="sv-SE" sz="800">
                <a:latin typeface="Arial" panose="020B0604020202020204" pitchFamily="34" charset="0"/>
              </a:rPr>
              <a:t>Hunden kanske är nöjd med den befintliga gruppen och önskar inte utöka den</a:t>
            </a:r>
          </a:p>
          <a:p>
            <a:pPr eaLnBrk="1" hangingPunct="1">
              <a:lnSpc>
                <a:spcPct val="80000"/>
              </a:lnSpc>
            </a:pPr>
            <a:endParaRPr lang="sv-SE" altLang="sv-SE" sz="800">
              <a:latin typeface="Arial" panose="020B0604020202020204" pitchFamily="34" charset="0"/>
            </a:endParaRPr>
          </a:p>
          <a:p>
            <a:pPr eaLnBrk="1" hangingPunct="1">
              <a:lnSpc>
                <a:spcPct val="80000"/>
              </a:lnSpc>
            </a:pPr>
            <a:r>
              <a:rPr lang="sv-SE" altLang="sv-SE" sz="800" b="1">
                <a:latin typeface="Arial" panose="020B0604020202020204" pitchFamily="34" charset="0"/>
              </a:rPr>
              <a:t>Social självsäkerhet</a:t>
            </a:r>
            <a:r>
              <a:rPr lang="sv-SE" altLang="sv-SE" sz="800">
                <a:latin typeface="Arial" panose="020B0604020202020204" pitchFamily="34" charset="0"/>
              </a:rPr>
              <a:t> – hundens självförtroende i sociala situationer; tryggheten i hälsningssituationer; stabiliteten i möten med främmande människor</a:t>
            </a:r>
          </a:p>
          <a:p>
            <a:pPr eaLnBrk="1" hangingPunct="1">
              <a:lnSpc>
                <a:spcPct val="80000"/>
              </a:lnSpc>
            </a:pPr>
            <a:r>
              <a:rPr lang="sv-SE" altLang="sv-SE" sz="800">
                <a:latin typeface="Arial" panose="020B0604020202020204" pitchFamily="34" charset="0"/>
              </a:rPr>
              <a:t>Genetisk disposition som genom erfarenheter under valp- och unghundstiden kan utvecklas i både positiv och negativ riktning beroende på det gensvar hunden får från andrar hundar/människor</a:t>
            </a:r>
          </a:p>
          <a:p>
            <a:pPr eaLnBrk="1" hangingPunct="1">
              <a:lnSpc>
                <a:spcPct val="80000"/>
              </a:lnSpc>
            </a:pPr>
            <a:r>
              <a:rPr lang="sv-SE" altLang="sv-SE" sz="800" b="1">
                <a:latin typeface="Arial" panose="020B0604020202020204" pitchFamily="34" charset="0"/>
              </a:rPr>
              <a:t>Övning ger färdighet!</a:t>
            </a:r>
            <a:endParaRPr lang="sv-SE" altLang="sv-SE" sz="800">
              <a:latin typeface="Arial" panose="020B0604020202020204" pitchFamily="34" charset="0"/>
            </a:endParaRPr>
          </a:p>
          <a:p>
            <a:pPr eaLnBrk="1" hangingPunct="1">
              <a:lnSpc>
                <a:spcPct val="80000"/>
              </a:lnSpc>
            </a:pPr>
            <a:r>
              <a:rPr lang="sv-SE" altLang="sv-SE" sz="800">
                <a:latin typeface="Arial" panose="020B0604020202020204" pitchFamily="34" charset="0"/>
              </a:rPr>
              <a:t>Förmågan att läsa signaler viktig</a:t>
            </a:r>
          </a:p>
          <a:p>
            <a:pPr eaLnBrk="1" hangingPunct="1">
              <a:lnSpc>
                <a:spcPct val="80000"/>
              </a:lnSpc>
            </a:pPr>
            <a:r>
              <a:rPr lang="sv-SE" altLang="sv-SE" sz="800">
                <a:latin typeface="Arial" panose="020B0604020202020204" pitchFamily="34" charset="0"/>
              </a:rPr>
              <a:t>Den hund som getts möjlighet att träna och utveckla sitt språk i umgänge med andra främmande människor kommer troligen att känna större trygghet tillsammans med utomstående.</a:t>
            </a:r>
          </a:p>
          <a:p>
            <a:pPr eaLnBrk="1" hangingPunct="1">
              <a:lnSpc>
                <a:spcPct val="80000"/>
              </a:lnSpc>
            </a:pPr>
            <a:r>
              <a:rPr lang="sv-SE" altLang="sv-SE" sz="800">
                <a:latin typeface="Arial" panose="020B0604020202020204" pitchFamily="34" charset="0"/>
              </a:rPr>
              <a:t>Ofta stora skillnader i självsäkerheten mellan olika raser och olika individer. </a:t>
            </a:r>
            <a:r>
              <a:rPr lang="sv-SE" altLang="sv-SE" sz="800" b="1">
                <a:latin typeface="Arial" panose="020B0604020202020204" pitchFamily="34" charset="0"/>
              </a:rPr>
              <a:t>Övningar under söndagen.</a:t>
            </a:r>
            <a:endParaRPr lang="sv-SE" altLang="sv-SE" sz="800">
              <a:latin typeface="Arial" panose="020B0604020202020204" pitchFamily="34" charset="0"/>
            </a:endParaRPr>
          </a:p>
          <a:p>
            <a:pPr eaLnBrk="1" hangingPunct="1">
              <a:lnSpc>
                <a:spcPct val="80000"/>
              </a:lnSpc>
            </a:pPr>
            <a:r>
              <a:rPr lang="sv-SE" altLang="sv-SE" sz="800" b="1">
                <a:latin typeface="Arial" panose="020B0604020202020204" pitchFamily="34" charset="0"/>
              </a:rPr>
              <a:t>Nyfikenhet</a:t>
            </a:r>
            <a:r>
              <a:rPr lang="sv-SE" altLang="sv-SE" sz="800">
                <a:latin typeface="Arial" panose="020B0604020202020204" pitchFamily="34" charset="0"/>
              </a:rPr>
              <a:t> – hunden undersöker och kontrollerar vem personen är  och fördjupar ev hälsningen</a:t>
            </a:r>
          </a:p>
          <a:p>
            <a:pPr eaLnBrk="1" hangingPunct="1">
              <a:lnSpc>
                <a:spcPct val="80000"/>
              </a:lnSpc>
            </a:pPr>
            <a:r>
              <a:rPr lang="sv-SE" altLang="sv-SE" sz="800" b="1">
                <a:latin typeface="Arial" panose="020B0604020202020204" pitchFamily="34" charset="0"/>
              </a:rPr>
              <a:t>Självsäkerhet</a:t>
            </a:r>
            <a:r>
              <a:rPr lang="sv-SE" altLang="sv-SE" sz="800">
                <a:latin typeface="Arial" panose="020B0604020202020204" pitchFamily="34" charset="0"/>
              </a:rPr>
              <a:t> – hundens attityd – kroppshållning, svans- och öronspel visar hur självsäker den är i situationen</a:t>
            </a:r>
            <a:endParaRPr lang="sv-SE" altLang="sv-SE" sz="800" b="1">
              <a:latin typeface="Arial" panose="020B0604020202020204" pitchFamily="34" charset="0"/>
            </a:endParaRPr>
          </a:p>
          <a:p>
            <a:pPr eaLnBrk="1" hangingPunct="1">
              <a:lnSpc>
                <a:spcPct val="80000"/>
              </a:lnSpc>
            </a:pPr>
            <a:endParaRPr lang="sv-SE" altLang="sv-SE" sz="800">
              <a:latin typeface="Arial" panose="020B0604020202020204" pitchFamily="34" charset="0"/>
            </a:endParaRPr>
          </a:p>
          <a:p>
            <a:pPr eaLnBrk="1" hangingPunct="1">
              <a:lnSpc>
                <a:spcPct val="80000"/>
              </a:lnSpc>
            </a:pPr>
            <a:r>
              <a:rPr lang="sv-SE" altLang="sv-SE" sz="800" b="1">
                <a:latin typeface="Arial" panose="020B0604020202020204" pitchFamily="34" charset="0"/>
              </a:rPr>
              <a:t>Socialt samspel</a:t>
            </a:r>
            <a:r>
              <a:rPr lang="sv-SE" altLang="sv-SE" sz="800">
                <a:latin typeface="Arial" panose="020B0604020202020204" pitchFamily="34" charset="0"/>
              </a:rPr>
              <a:t> hundens förmåga att kommunicera och engagera sig med främmande människor i lek- och kampsituationer</a:t>
            </a:r>
          </a:p>
          <a:p>
            <a:pPr eaLnBrk="1" hangingPunct="1">
              <a:lnSpc>
                <a:spcPct val="80000"/>
              </a:lnSpc>
            </a:pPr>
            <a:r>
              <a:rPr lang="sv-SE" altLang="sv-SE" sz="800" b="1">
                <a:latin typeface="Arial" panose="020B0604020202020204" pitchFamily="34" charset="0"/>
              </a:rPr>
              <a:t>Faktorer som kan påverka (hundens motor)</a:t>
            </a:r>
            <a:r>
              <a:rPr lang="sv-SE" altLang="sv-SE" sz="800">
                <a:latin typeface="Arial" panose="020B0604020202020204" pitchFamily="34" charset="0"/>
              </a:rPr>
              <a:t> : lusten att vara aktiv; engagemanget i en arbetsuppgift; motivationen vid tillfället;  belöningens värde</a:t>
            </a:r>
          </a:p>
          <a:p>
            <a:pPr eaLnBrk="1" hangingPunct="1">
              <a:lnSpc>
                <a:spcPct val="80000"/>
              </a:lnSpc>
            </a:pPr>
            <a:endParaRPr lang="sv-SE" altLang="sv-SE" sz="800">
              <a:latin typeface="Arial" panose="020B0604020202020204" pitchFamily="34" charset="0"/>
            </a:endParaRPr>
          </a:p>
          <a:p>
            <a:pPr eaLnBrk="1" hangingPunct="1">
              <a:lnSpc>
                <a:spcPct val="80000"/>
              </a:lnSpc>
            </a:pPr>
            <a:r>
              <a:rPr lang="sv-SE" altLang="sv-SE" sz="800" b="1">
                <a:latin typeface="Arial" panose="020B0604020202020204" pitchFamily="34" charset="0"/>
              </a:rPr>
              <a:t>Samarbete</a:t>
            </a:r>
            <a:r>
              <a:rPr lang="sv-SE" altLang="sv-SE" sz="800">
                <a:latin typeface="Arial" panose="020B0604020202020204" pitchFamily="34" charset="0"/>
              </a:rPr>
              <a:t> – hundens lust och sätt att leka tillsammans med en främmande person med ett föremål</a:t>
            </a:r>
          </a:p>
          <a:p>
            <a:pPr eaLnBrk="1" hangingPunct="1">
              <a:lnSpc>
                <a:spcPct val="80000"/>
              </a:lnSpc>
            </a:pPr>
            <a:r>
              <a:rPr lang="sv-SE" altLang="sv-SE" sz="800">
                <a:latin typeface="Arial" panose="020B0604020202020204" pitchFamily="34" charset="0"/>
              </a:rPr>
              <a:t>Se exempel i Curt Blixts kompendium sid 20f</a:t>
            </a:r>
            <a:endParaRPr lang="sv-SE" altLang="sv-SE" sz="800" b="1">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CE6CF3-554A-4B79-85EA-F9E92CE62117}" type="slidenum">
              <a:rPr lang="sv-SE" altLang="sv-SE"/>
              <a:pPr>
                <a:spcBef>
                  <a:spcPct val="0"/>
                </a:spcBef>
              </a:pPr>
              <a:t>38</a:t>
            </a:fld>
            <a:endParaRPr lang="sv-SE" altLang="sv-S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a:latin typeface="Arial" panose="020B0604020202020204" pitchFamily="34" charset="0"/>
              </a:rPr>
              <a:t>Det är under sista tredjedelen av dräktigheten som valparna är mottagliga för prenatal stress…</a:t>
            </a:r>
          </a:p>
          <a:p>
            <a:pPr eaLnBrk="1" hangingPunct="1"/>
            <a:r>
              <a:rPr lang="sv-SE" altLang="sv-SE">
                <a:latin typeface="Arial" panose="020B0604020202020204" pitchFamily="34" charset="0"/>
              </a:rPr>
              <a:t>Den stressade tiken får en ökad kortisolproduktion vilken vandrar över till fostren via placenta. Dessa ökade nivåer till fostret blir bestående och ger en ändrad stressfysiologi till valpen! De blir räddare och visar sämre inlärningsförmåga. Hanarna får minskat sexuellt beteende, tikarna blir sämre mödrar, hypofysen påverkas där flera funktioner regleras… tex ämnesomsättning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6" name="Rectangle 6"/>
          <p:cNvSpPr>
            <a:spLocks noGrp="1" noChangeArrowheads="1"/>
          </p:cNvSpPr>
          <p:nvPr>
            <p:ph type="sldNum" sz="quarter" idx="12"/>
          </p:nvPr>
        </p:nvSpPr>
        <p:spPr>
          <a:ln/>
        </p:spPr>
        <p:txBody>
          <a:bodyPr/>
          <a:lstStyle>
            <a:lvl1pPr>
              <a:defRPr/>
            </a:lvl1pPr>
          </a:lstStyle>
          <a:p>
            <a:pPr>
              <a:defRPr/>
            </a:pPr>
            <a:fld id="{4D63801A-69B6-47CB-91EE-3F11F56EBFA0}" type="slidenum">
              <a:rPr lang="sv-SE" altLang="sv-SE"/>
              <a:pPr>
                <a:defRPr/>
              </a:pPr>
              <a:t>‹#›</a:t>
            </a:fld>
            <a:endParaRPr lang="sv-SE" altLang="sv-SE"/>
          </a:p>
        </p:txBody>
      </p:sp>
    </p:spTree>
    <p:extLst>
      <p:ext uri="{BB962C8B-B14F-4D97-AF65-F5344CB8AC3E}">
        <p14:creationId xmlns:p14="http://schemas.microsoft.com/office/powerpoint/2010/main" val="158196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6" name="Rectangle 6"/>
          <p:cNvSpPr>
            <a:spLocks noGrp="1" noChangeArrowheads="1"/>
          </p:cNvSpPr>
          <p:nvPr>
            <p:ph type="sldNum" sz="quarter" idx="12"/>
          </p:nvPr>
        </p:nvSpPr>
        <p:spPr>
          <a:ln/>
        </p:spPr>
        <p:txBody>
          <a:bodyPr/>
          <a:lstStyle>
            <a:lvl1pPr>
              <a:defRPr/>
            </a:lvl1pPr>
          </a:lstStyle>
          <a:p>
            <a:pPr>
              <a:defRPr/>
            </a:pPr>
            <a:fld id="{1AA6D082-2A41-4EE4-AB09-AEE45C14CBE5}" type="slidenum">
              <a:rPr lang="sv-SE" altLang="sv-SE"/>
              <a:pPr>
                <a:defRPr/>
              </a:pPr>
              <a:t>‹#›</a:t>
            </a:fld>
            <a:endParaRPr lang="sv-SE" altLang="sv-SE"/>
          </a:p>
        </p:txBody>
      </p:sp>
    </p:spTree>
    <p:extLst>
      <p:ext uri="{BB962C8B-B14F-4D97-AF65-F5344CB8AC3E}">
        <p14:creationId xmlns:p14="http://schemas.microsoft.com/office/powerpoint/2010/main" val="253902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6" name="Rectangle 6"/>
          <p:cNvSpPr>
            <a:spLocks noGrp="1" noChangeArrowheads="1"/>
          </p:cNvSpPr>
          <p:nvPr>
            <p:ph type="sldNum" sz="quarter" idx="12"/>
          </p:nvPr>
        </p:nvSpPr>
        <p:spPr>
          <a:ln/>
        </p:spPr>
        <p:txBody>
          <a:bodyPr/>
          <a:lstStyle>
            <a:lvl1pPr>
              <a:defRPr/>
            </a:lvl1pPr>
          </a:lstStyle>
          <a:p>
            <a:pPr>
              <a:defRPr/>
            </a:pPr>
            <a:fld id="{FFDAE665-F678-463F-A85D-441A58A02E5A}" type="slidenum">
              <a:rPr lang="sv-SE" altLang="sv-SE"/>
              <a:pPr>
                <a:defRPr/>
              </a:pPr>
              <a:t>‹#›</a:t>
            </a:fld>
            <a:endParaRPr lang="sv-SE" altLang="sv-SE"/>
          </a:p>
        </p:txBody>
      </p:sp>
    </p:spTree>
    <p:extLst>
      <p:ext uri="{BB962C8B-B14F-4D97-AF65-F5344CB8AC3E}">
        <p14:creationId xmlns:p14="http://schemas.microsoft.com/office/powerpoint/2010/main" val="92556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a:t>Klicka här för att ändra format</a:t>
            </a:r>
          </a:p>
        </p:txBody>
      </p:sp>
      <p:sp>
        <p:nvSpPr>
          <p:cNvPr id="3" name="Platshållare för text 2"/>
          <p:cNvSpPr>
            <a:spLocks noGrp="1"/>
          </p:cNvSpPr>
          <p:nvPr>
            <p:ph type="body" sz="half" idx="1"/>
          </p:nvPr>
        </p:nvSpPr>
        <p:spPr>
          <a:xfrm>
            <a:off x="457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7" name="Rectangle 6"/>
          <p:cNvSpPr>
            <a:spLocks noGrp="1" noChangeArrowheads="1"/>
          </p:cNvSpPr>
          <p:nvPr>
            <p:ph type="sldNum" sz="quarter" idx="12"/>
          </p:nvPr>
        </p:nvSpPr>
        <p:spPr>
          <a:ln/>
        </p:spPr>
        <p:txBody>
          <a:bodyPr/>
          <a:lstStyle>
            <a:lvl1pPr>
              <a:defRPr/>
            </a:lvl1pPr>
          </a:lstStyle>
          <a:p>
            <a:pPr>
              <a:defRPr/>
            </a:pPr>
            <a:fld id="{1AD3601E-E43D-458A-BDF8-B4841149302D}" type="slidenum">
              <a:rPr lang="sv-SE" altLang="sv-SE"/>
              <a:pPr>
                <a:defRPr/>
              </a:pPr>
              <a:t>‹#›</a:t>
            </a:fld>
            <a:endParaRPr lang="sv-SE" altLang="sv-SE"/>
          </a:p>
        </p:txBody>
      </p:sp>
    </p:spTree>
    <p:extLst>
      <p:ext uri="{BB962C8B-B14F-4D97-AF65-F5344CB8AC3E}">
        <p14:creationId xmlns:p14="http://schemas.microsoft.com/office/powerpoint/2010/main" val="586776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4648200" y="1600200"/>
            <a:ext cx="4038600" cy="21859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p:cNvSpPr>
            <a:spLocks noGrp="1"/>
          </p:cNvSpPr>
          <p:nvPr>
            <p:ph sz="quarter" idx="3"/>
          </p:nvPr>
        </p:nvSpPr>
        <p:spPr>
          <a:xfrm>
            <a:off x="4648200" y="3938588"/>
            <a:ext cx="4038600" cy="21875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Rectangle 4"/>
          <p:cNvSpPr>
            <a:spLocks noGrp="1" noChangeArrowheads="1"/>
          </p:cNvSpPr>
          <p:nvPr>
            <p:ph type="dt" sz="half" idx="10"/>
          </p:nvPr>
        </p:nvSpPr>
        <p:spPr>
          <a:ln/>
        </p:spPr>
        <p:txBody>
          <a:bodyPr/>
          <a:lstStyle>
            <a:lvl1pPr>
              <a:defRPr/>
            </a:lvl1pPr>
          </a:lstStyle>
          <a:p>
            <a:pPr>
              <a:defRPr/>
            </a:pPr>
            <a:endParaRPr lang="sv-SE"/>
          </a:p>
        </p:txBody>
      </p:sp>
      <p:sp>
        <p:nvSpPr>
          <p:cNvPr id="7"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8" name="Rectangle 6"/>
          <p:cNvSpPr>
            <a:spLocks noGrp="1" noChangeArrowheads="1"/>
          </p:cNvSpPr>
          <p:nvPr>
            <p:ph type="sldNum" sz="quarter" idx="12"/>
          </p:nvPr>
        </p:nvSpPr>
        <p:spPr>
          <a:ln/>
        </p:spPr>
        <p:txBody>
          <a:bodyPr/>
          <a:lstStyle>
            <a:lvl1pPr>
              <a:defRPr/>
            </a:lvl1pPr>
          </a:lstStyle>
          <a:p>
            <a:pPr>
              <a:defRPr/>
            </a:pPr>
            <a:fld id="{9698B076-CE11-4889-BE3A-A03E79AA56E0}" type="slidenum">
              <a:rPr lang="sv-SE" altLang="sv-SE"/>
              <a:pPr>
                <a:defRPr/>
              </a:pPr>
              <a:t>‹#›</a:t>
            </a:fld>
            <a:endParaRPr lang="sv-SE" altLang="sv-SE"/>
          </a:p>
        </p:txBody>
      </p:sp>
    </p:spTree>
    <p:extLst>
      <p:ext uri="{BB962C8B-B14F-4D97-AF65-F5344CB8AC3E}">
        <p14:creationId xmlns:p14="http://schemas.microsoft.com/office/powerpoint/2010/main" val="3355641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Rubrik och text över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a:t>Klicka här för att ändra format</a:t>
            </a:r>
          </a:p>
        </p:txBody>
      </p:sp>
      <p:sp>
        <p:nvSpPr>
          <p:cNvPr id="3" name="Platshållare för text 2"/>
          <p:cNvSpPr>
            <a:spLocks noGrp="1"/>
          </p:cNvSpPr>
          <p:nvPr>
            <p:ph type="body" sz="half" idx="1"/>
          </p:nvPr>
        </p:nvSpPr>
        <p:spPr>
          <a:xfrm>
            <a:off x="457200" y="1600200"/>
            <a:ext cx="8229600" cy="21859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7200" y="3938588"/>
            <a:ext cx="8229600" cy="21875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7" name="Rectangle 6"/>
          <p:cNvSpPr>
            <a:spLocks noGrp="1" noChangeArrowheads="1"/>
          </p:cNvSpPr>
          <p:nvPr>
            <p:ph type="sldNum" sz="quarter" idx="12"/>
          </p:nvPr>
        </p:nvSpPr>
        <p:spPr>
          <a:ln/>
        </p:spPr>
        <p:txBody>
          <a:bodyPr/>
          <a:lstStyle>
            <a:lvl1pPr>
              <a:defRPr/>
            </a:lvl1pPr>
          </a:lstStyle>
          <a:p>
            <a:pPr>
              <a:defRPr/>
            </a:pPr>
            <a:fld id="{471FC42C-77BE-4935-98E4-60B021D66D5D}" type="slidenum">
              <a:rPr lang="sv-SE" altLang="sv-SE"/>
              <a:pPr>
                <a:defRPr/>
              </a:pPr>
              <a:t>‹#›</a:t>
            </a:fld>
            <a:endParaRPr lang="sv-SE" altLang="sv-SE"/>
          </a:p>
        </p:txBody>
      </p:sp>
    </p:spTree>
    <p:extLst>
      <p:ext uri="{BB962C8B-B14F-4D97-AF65-F5344CB8AC3E}">
        <p14:creationId xmlns:p14="http://schemas.microsoft.com/office/powerpoint/2010/main" val="1211119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457200" y="274638"/>
            <a:ext cx="8229600" cy="58515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Rectangle 4"/>
          <p:cNvSpPr>
            <a:spLocks noGrp="1" noChangeArrowheads="1"/>
          </p:cNvSpPr>
          <p:nvPr>
            <p:ph type="dt" sz="half" idx="10"/>
          </p:nvPr>
        </p:nvSpPr>
        <p:spPr>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5" name="Rectangle 6"/>
          <p:cNvSpPr>
            <a:spLocks noGrp="1" noChangeArrowheads="1"/>
          </p:cNvSpPr>
          <p:nvPr>
            <p:ph type="sldNum" sz="quarter" idx="12"/>
          </p:nvPr>
        </p:nvSpPr>
        <p:spPr>
          <a:ln/>
        </p:spPr>
        <p:txBody>
          <a:bodyPr/>
          <a:lstStyle>
            <a:lvl1pPr>
              <a:defRPr/>
            </a:lvl1pPr>
          </a:lstStyle>
          <a:p>
            <a:pPr>
              <a:defRPr/>
            </a:pPr>
            <a:fld id="{F08DF685-511A-4EAC-A374-EF875DB05F13}" type="slidenum">
              <a:rPr lang="sv-SE" altLang="sv-SE"/>
              <a:pPr>
                <a:defRPr/>
              </a:pPr>
              <a:t>‹#›</a:t>
            </a:fld>
            <a:endParaRPr lang="sv-SE" altLang="sv-SE"/>
          </a:p>
        </p:txBody>
      </p:sp>
    </p:spTree>
    <p:extLst>
      <p:ext uri="{BB962C8B-B14F-4D97-AF65-F5344CB8AC3E}">
        <p14:creationId xmlns:p14="http://schemas.microsoft.com/office/powerpoint/2010/main" val="115902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a:t>Klicka här för att ändra format</a:t>
            </a:r>
          </a:p>
        </p:txBody>
      </p:sp>
      <p:sp>
        <p:nvSpPr>
          <p:cNvPr id="3" name="Platshållare för text 2"/>
          <p:cNvSpPr>
            <a:spLocks noGrp="1"/>
          </p:cNvSpPr>
          <p:nvPr>
            <p:ph type="body" sz="half" idx="1"/>
          </p:nvPr>
        </p:nvSpPr>
        <p:spPr>
          <a:xfrm>
            <a:off x="457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4648200" y="1600200"/>
            <a:ext cx="4038600" cy="21859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p:cNvSpPr>
            <a:spLocks noGrp="1"/>
          </p:cNvSpPr>
          <p:nvPr>
            <p:ph sz="quarter" idx="3"/>
          </p:nvPr>
        </p:nvSpPr>
        <p:spPr>
          <a:xfrm>
            <a:off x="4648200" y="3938588"/>
            <a:ext cx="4038600" cy="21875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Rectangle 4"/>
          <p:cNvSpPr>
            <a:spLocks noGrp="1" noChangeArrowheads="1"/>
          </p:cNvSpPr>
          <p:nvPr>
            <p:ph type="dt" sz="half" idx="10"/>
          </p:nvPr>
        </p:nvSpPr>
        <p:spPr>
          <a:ln/>
        </p:spPr>
        <p:txBody>
          <a:bodyPr/>
          <a:lstStyle>
            <a:lvl1pPr>
              <a:defRPr/>
            </a:lvl1pPr>
          </a:lstStyle>
          <a:p>
            <a:pPr>
              <a:defRPr/>
            </a:pPr>
            <a:endParaRPr lang="sv-SE"/>
          </a:p>
        </p:txBody>
      </p:sp>
      <p:sp>
        <p:nvSpPr>
          <p:cNvPr id="7"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8" name="Rectangle 6"/>
          <p:cNvSpPr>
            <a:spLocks noGrp="1" noChangeArrowheads="1"/>
          </p:cNvSpPr>
          <p:nvPr>
            <p:ph type="sldNum" sz="quarter" idx="12"/>
          </p:nvPr>
        </p:nvSpPr>
        <p:spPr>
          <a:ln/>
        </p:spPr>
        <p:txBody>
          <a:bodyPr/>
          <a:lstStyle>
            <a:lvl1pPr>
              <a:defRPr/>
            </a:lvl1pPr>
          </a:lstStyle>
          <a:p>
            <a:pPr>
              <a:defRPr/>
            </a:pPr>
            <a:fld id="{0F02057E-9B55-4CDD-8AFE-B9932B0AE60A}" type="slidenum">
              <a:rPr lang="sv-SE" altLang="sv-SE"/>
              <a:pPr>
                <a:defRPr/>
              </a:pPr>
              <a:t>‹#›</a:t>
            </a:fld>
            <a:endParaRPr lang="sv-SE" altLang="sv-SE"/>
          </a:p>
        </p:txBody>
      </p:sp>
    </p:spTree>
    <p:extLst>
      <p:ext uri="{BB962C8B-B14F-4D97-AF65-F5344CB8AC3E}">
        <p14:creationId xmlns:p14="http://schemas.microsoft.com/office/powerpoint/2010/main" val="178267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6" name="Rectangle 6"/>
          <p:cNvSpPr>
            <a:spLocks noGrp="1" noChangeArrowheads="1"/>
          </p:cNvSpPr>
          <p:nvPr>
            <p:ph type="sldNum" sz="quarter" idx="12"/>
          </p:nvPr>
        </p:nvSpPr>
        <p:spPr>
          <a:ln/>
        </p:spPr>
        <p:txBody>
          <a:bodyPr/>
          <a:lstStyle>
            <a:lvl1pPr>
              <a:defRPr/>
            </a:lvl1pPr>
          </a:lstStyle>
          <a:p>
            <a:pPr>
              <a:defRPr/>
            </a:pPr>
            <a:fld id="{13D965D1-3185-4FB6-8A98-8B1232ED740C}" type="slidenum">
              <a:rPr lang="sv-SE" altLang="sv-SE"/>
              <a:pPr>
                <a:defRPr/>
              </a:pPr>
              <a:t>‹#›</a:t>
            </a:fld>
            <a:endParaRPr lang="sv-SE" altLang="sv-SE"/>
          </a:p>
        </p:txBody>
      </p:sp>
    </p:spTree>
    <p:extLst>
      <p:ext uri="{BB962C8B-B14F-4D97-AF65-F5344CB8AC3E}">
        <p14:creationId xmlns:p14="http://schemas.microsoft.com/office/powerpoint/2010/main" val="256481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6" name="Rectangle 6"/>
          <p:cNvSpPr>
            <a:spLocks noGrp="1" noChangeArrowheads="1"/>
          </p:cNvSpPr>
          <p:nvPr>
            <p:ph type="sldNum" sz="quarter" idx="12"/>
          </p:nvPr>
        </p:nvSpPr>
        <p:spPr>
          <a:ln/>
        </p:spPr>
        <p:txBody>
          <a:bodyPr/>
          <a:lstStyle>
            <a:lvl1pPr>
              <a:defRPr/>
            </a:lvl1pPr>
          </a:lstStyle>
          <a:p>
            <a:pPr>
              <a:defRPr/>
            </a:pPr>
            <a:fld id="{CB6F4FEC-42BC-40C8-934C-696069E7F81E}" type="slidenum">
              <a:rPr lang="sv-SE" altLang="sv-SE"/>
              <a:pPr>
                <a:defRPr/>
              </a:pPr>
              <a:t>‹#›</a:t>
            </a:fld>
            <a:endParaRPr lang="sv-SE" altLang="sv-SE"/>
          </a:p>
        </p:txBody>
      </p:sp>
    </p:spTree>
    <p:extLst>
      <p:ext uri="{BB962C8B-B14F-4D97-AF65-F5344CB8AC3E}">
        <p14:creationId xmlns:p14="http://schemas.microsoft.com/office/powerpoint/2010/main" val="239074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7" name="Rectangle 6"/>
          <p:cNvSpPr>
            <a:spLocks noGrp="1" noChangeArrowheads="1"/>
          </p:cNvSpPr>
          <p:nvPr>
            <p:ph type="sldNum" sz="quarter" idx="12"/>
          </p:nvPr>
        </p:nvSpPr>
        <p:spPr>
          <a:ln/>
        </p:spPr>
        <p:txBody>
          <a:bodyPr/>
          <a:lstStyle>
            <a:lvl1pPr>
              <a:defRPr/>
            </a:lvl1pPr>
          </a:lstStyle>
          <a:p>
            <a:pPr>
              <a:defRPr/>
            </a:pPr>
            <a:fld id="{5A067D93-02C9-4DB9-B493-A52403E27E5B}" type="slidenum">
              <a:rPr lang="sv-SE" altLang="sv-SE"/>
              <a:pPr>
                <a:defRPr/>
              </a:pPr>
              <a:t>‹#›</a:t>
            </a:fld>
            <a:endParaRPr lang="sv-SE" altLang="sv-SE"/>
          </a:p>
        </p:txBody>
      </p:sp>
    </p:spTree>
    <p:extLst>
      <p:ext uri="{BB962C8B-B14F-4D97-AF65-F5344CB8AC3E}">
        <p14:creationId xmlns:p14="http://schemas.microsoft.com/office/powerpoint/2010/main" val="384405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p:cNvSpPr>
            <a:spLocks noGrp="1" noChangeArrowheads="1"/>
          </p:cNvSpPr>
          <p:nvPr>
            <p:ph type="dt" sz="half" idx="10"/>
          </p:nvPr>
        </p:nvSpPr>
        <p:spPr>
          <a:ln/>
        </p:spPr>
        <p:txBody>
          <a:bodyPr/>
          <a:lstStyle>
            <a:lvl1pPr>
              <a:defRPr/>
            </a:lvl1pPr>
          </a:lstStyle>
          <a:p>
            <a:pPr>
              <a:defRPr/>
            </a:pPr>
            <a:endParaRPr lang="sv-SE"/>
          </a:p>
        </p:txBody>
      </p:sp>
      <p:sp>
        <p:nvSpPr>
          <p:cNvPr id="8"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9" name="Rectangle 6"/>
          <p:cNvSpPr>
            <a:spLocks noGrp="1" noChangeArrowheads="1"/>
          </p:cNvSpPr>
          <p:nvPr>
            <p:ph type="sldNum" sz="quarter" idx="12"/>
          </p:nvPr>
        </p:nvSpPr>
        <p:spPr>
          <a:ln/>
        </p:spPr>
        <p:txBody>
          <a:bodyPr/>
          <a:lstStyle>
            <a:lvl1pPr>
              <a:defRPr/>
            </a:lvl1pPr>
          </a:lstStyle>
          <a:p>
            <a:pPr>
              <a:defRPr/>
            </a:pPr>
            <a:fld id="{F97B63C1-ED66-4EF9-8141-8659D3D14281}" type="slidenum">
              <a:rPr lang="sv-SE" altLang="sv-SE"/>
              <a:pPr>
                <a:defRPr/>
              </a:pPr>
              <a:t>‹#›</a:t>
            </a:fld>
            <a:endParaRPr lang="sv-SE" altLang="sv-SE"/>
          </a:p>
        </p:txBody>
      </p:sp>
    </p:spTree>
    <p:extLst>
      <p:ext uri="{BB962C8B-B14F-4D97-AF65-F5344CB8AC3E}">
        <p14:creationId xmlns:p14="http://schemas.microsoft.com/office/powerpoint/2010/main" val="1243832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5" name="Rectangle 6"/>
          <p:cNvSpPr>
            <a:spLocks noGrp="1" noChangeArrowheads="1"/>
          </p:cNvSpPr>
          <p:nvPr>
            <p:ph type="sldNum" sz="quarter" idx="12"/>
          </p:nvPr>
        </p:nvSpPr>
        <p:spPr>
          <a:ln/>
        </p:spPr>
        <p:txBody>
          <a:bodyPr/>
          <a:lstStyle>
            <a:lvl1pPr>
              <a:defRPr/>
            </a:lvl1pPr>
          </a:lstStyle>
          <a:p>
            <a:pPr>
              <a:defRPr/>
            </a:pPr>
            <a:fld id="{7AA69F1A-A439-427E-8FB2-A433496877DC}" type="slidenum">
              <a:rPr lang="sv-SE" altLang="sv-SE"/>
              <a:pPr>
                <a:defRPr/>
              </a:pPr>
              <a:t>‹#›</a:t>
            </a:fld>
            <a:endParaRPr lang="sv-SE" altLang="sv-SE"/>
          </a:p>
        </p:txBody>
      </p:sp>
    </p:spTree>
    <p:extLst>
      <p:ext uri="{BB962C8B-B14F-4D97-AF65-F5344CB8AC3E}">
        <p14:creationId xmlns:p14="http://schemas.microsoft.com/office/powerpoint/2010/main" val="1899464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v-SE"/>
          </a:p>
        </p:txBody>
      </p:sp>
      <p:sp>
        <p:nvSpPr>
          <p:cNvPr id="3"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4" name="Rectangle 6"/>
          <p:cNvSpPr>
            <a:spLocks noGrp="1" noChangeArrowheads="1"/>
          </p:cNvSpPr>
          <p:nvPr>
            <p:ph type="sldNum" sz="quarter" idx="12"/>
          </p:nvPr>
        </p:nvSpPr>
        <p:spPr>
          <a:ln/>
        </p:spPr>
        <p:txBody>
          <a:bodyPr/>
          <a:lstStyle>
            <a:lvl1pPr>
              <a:defRPr/>
            </a:lvl1pPr>
          </a:lstStyle>
          <a:p>
            <a:pPr>
              <a:defRPr/>
            </a:pPr>
            <a:fld id="{00E15D0E-D648-45D6-A8CC-44439329BC14}" type="slidenum">
              <a:rPr lang="sv-SE" altLang="sv-SE"/>
              <a:pPr>
                <a:defRPr/>
              </a:pPr>
              <a:t>‹#›</a:t>
            </a:fld>
            <a:endParaRPr lang="sv-SE" altLang="sv-SE"/>
          </a:p>
        </p:txBody>
      </p:sp>
    </p:spTree>
    <p:extLst>
      <p:ext uri="{BB962C8B-B14F-4D97-AF65-F5344CB8AC3E}">
        <p14:creationId xmlns:p14="http://schemas.microsoft.com/office/powerpoint/2010/main" val="336560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7" name="Rectangle 6"/>
          <p:cNvSpPr>
            <a:spLocks noGrp="1" noChangeArrowheads="1"/>
          </p:cNvSpPr>
          <p:nvPr>
            <p:ph type="sldNum" sz="quarter" idx="12"/>
          </p:nvPr>
        </p:nvSpPr>
        <p:spPr>
          <a:ln/>
        </p:spPr>
        <p:txBody>
          <a:bodyPr/>
          <a:lstStyle>
            <a:lvl1pPr>
              <a:defRPr/>
            </a:lvl1pPr>
          </a:lstStyle>
          <a:p>
            <a:pPr>
              <a:defRPr/>
            </a:pPr>
            <a:fld id="{1ED68F9F-D56F-482C-9F16-E12BD3C0C1ED}" type="slidenum">
              <a:rPr lang="sv-SE" altLang="sv-SE"/>
              <a:pPr>
                <a:defRPr/>
              </a:pPr>
              <a:t>‹#›</a:t>
            </a:fld>
            <a:endParaRPr lang="sv-SE" altLang="sv-SE"/>
          </a:p>
        </p:txBody>
      </p:sp>
    </p:spTree>
    <p:extLst>
      <p:ext uri="{BB962C8B-B14F-4D97-AF65-F5344CB8AC3E}">
        <p14:creationId xmlns:p14="http://schemas.microsoft.com/office/powerpoint/2010/main" val="441413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r>
              <a:rPr lang="sv-SE"/>
              <a:t>a.edoff@tele2.se</a:t>
            </a:r>
          </a:p>
        </p:txBody>
      </p:sp>
      <p:sp>
        <p:nvSpPr>
          <p:cNvPr id="7" name="Rectangle 6"/>
          <p:cNvSpPr>
            <a:spLocks noGrp="1" noChangeArrowheads="1"/>
          </p:cNvSpPr>
          <p:nvPr>
            <p:ph type="sldNum" sz="quarter" idx="12"/>
          </p:nvPr>
        </p:nvSpPr>
        <p:spPr>
          <a:ln/>
        </p:spPr>
        <p:txBody>
          <a:bodyPr/>
          <a:lstStyle>
            <a:lvl1pPr>
              <a:defRPr/>
            </a:lvl1pPr>
          </a:lstStyle>
          <a:p>
            <a:pPr>
              <a:defRPr/>
            </a:pPr>
            <a:fld id="{3B330D1D-7664-486A-86E9-25A5C7DA42E4}" type="slidenum">
              <a:rPr lang="sv-SE" altLang="sv-SE"/>
              <a:pPr>
                <a:defRPr/>
              </a:pPr>
              <a:t>‹#›</a:t>
            </a:fld>
            <a:endParaRPr lang="sv-SE" altLang="sv-SE"/>
          </a:p>
        </p:txBody>
      </p:sp>
    </p:spTree>
    <p:extLst>
      <p:ext uri="{BB962C8B-B14F-4D97-AF65-F5344CB8AC3E}">
        <p14:creationId xmlns:p14="http://schemas.microsoft.com/office/powerpoint/2010/main" val="420051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sv-S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sv-SE"/>
              <a:t>a.edoff@tele2.se</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B90440C-8BF4-474B-9E2A-21A2553FD2DA}"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images.google.com/imgres?imgurl=http://bondvikenskennel.se/Jenna%20spanar%20tillsammans%20med%20valpar.JPG%20web.jpg&amp;imgrefurl=http://bondvikenskennel.se/Valp%20torget.htm&amp;usg=__fJroXFX_t74IOgEPfcQYJNzo7qg=&amp;h=436&amp;w=457&amp;sz=49&amp;hl=sv&amp;start=35&amp;tbnid=HKQOSFt0VXYd7M:&amp;tbnh=122&amp;tbnw=128&amp;prev=/images?q%3Dvalpar%26gbv%3D2%26ndsp%3D20%26hl%3Dsv%26sa%3DN%26start%3D20" TargetMode="External"/><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jpeg"/><Relationship Id="rId4" Type="http://schemas.openxmlformats.org/officeDocument/2006/relationships/hyperlink" Target="http://images.google.com/imgres?imgurl=http://www.doggar.se/delagott/images/8xValpar.JPG&amp;imgrefurl=http://www.doggar.se/delagott/?Hundar/Valpar:Valpar&amp;usg=__l2mmC-l_WPdR4Vc8S-nrHg_5-iw=&amp;h=360&amp;w=480&amp;sz=54&amp;hl=sv&amp;start=27&amp;tbnid=--dRUmWdt3V5XM:&amp;tbnh=97&amp;tbnw=129&amp;prev=/images?q%3Dvalpar%26gbv%3D2%26ndsp%3D20%26hl%3Dsv%26sa%3DN%26start%3D20" TargetMode="Externa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amp;ehk=ZYQR"/><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amp;ehk=9sFFKMKO8w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hyperlink" Target="http://images.google.com/imgres?imgurl=http://dogexclusives.com/blog/wp-content/uploads/2007/05/angrydog.jpg&amp;imgrefurl=http://dogexclusives.com/blog/index.php?paged%3D2&amp;h=351&amp;w=435&amp;sz=27&amp;hl=sv&amp;start=2&amp;tbnid=yKozY7N_BT1MiM:&amp;tbnh=102&amp;tbnw=126&amp;prev=/images?q%3Darga%2Bhundar%26gbv%3D2%26svnum%3D10%26hl%3Dsv" TargetMode="External"/><Relationship Id="rId1" Type="http://schemas.openxmlformats.org/officeDocument/2006/relationships/slideLayout" Target="../slideLayouts/slideLayout7.xml"/><Relationship Id="rId6" Type="http://schemas.openxmlformats.org/officeDocument/2006/relationships/hyperlink" Target="http://images.google.com/imgres?imgurl=http://www.expressen.se/polopoly_fs/1.775512!slot100slotWide75ArticleFull/3447786819.jpg&amp;imgrefurl=http://www.expressen.se/ledare/1.813219/070826-dodligt-vapen&amp;h=233&amp;w=420&amp;sz=14&amp;hl=sv&amp;start=12&amp;tbnid=9oDlRQk1iK6TXM:&amp;tbnh=69&amp;tbnw=125&amp;prev=/images?q%3Dilsken%2Bhund%26gbv%3D2%26svnum%3D10%26hl%3Dsv" TargetMode="External"/><Relationship Id="rId5" Type="http://schemas.openxmlformats.org/officeDocument/2006/relationships/image" Target="../media/image32.jpeg"/><Relationship Id="rId4" Type="http://schemas.openxmlformats.org/officeDocument/2006/relationships/hyperlink" Target="http://gfx.aftonbladet.se/multimedia/archive/00358/hog-dogging23_358845w.jp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images.google.com/imgres?imgurl=http://mx-foto.se/Hund-1.jpg&amp;imgrefurl=http://mx-foto.se/&amp;usg=__pEYwKfhh8YwROUf4GOppaJUO7hk=&amp;h=597&amp;w=446&amp;sz=85&amp;hl=sv&amp;start=9&amp;tbnid=tz7VyPtjSvnSbM:&amp;tbnh=135&amp;tbnw=101&amp;prev=/images?q%3Dhund%26gbv%3D2%26hl%3Dsv"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amp;ehk=wgw"/><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hyperlink" Target="http://images.google.com/imgres?imgurl=http://sifuhenrik.blogg.se/images/2007/sovande_hund_1178268035_787396.jpg&amp;imgrefurl=http://sifuhenrik.blogg.se/2007/may/&amp;h=342&amp;w=500&amp;sz=33&amp;hl=sv&amp;start=24&amp;usg=__OJnlPvZFJmJZIXqH9QeHvEEc76E=&amp;tbnid=3sM73PcFRoNVmM:&amp;tbnh=89&amp;tbnw=130&amp;prev=/images?q%3Dstress%2Bhund%26start%3D20%26gbv%3D2%26ndsp%3D20%26hl%3Dsv%26sa%3DN" TargetMode="External"/><Relationship Id="rId1" Type="http://schemas.openxmlformats.org/officeDocument/2006/relationships/slideLayout" Target="../slideLayouts/slideLayout13.xml"/><Relationship Id="rId6" Type="http://schemas.openxmlformats.org/officeDocument/2006/relationships/hyperlink" Target="http://images.google.com/imgres?imgurl=http://hem.passagen.se/tollarbilder/buddelhund-grop.gif&amp;imgrefurl=http://hem.passagen.se/hummelviksgardens/halsa_och_friskvard_for_din_hund.htm&amp;h=404&amp;w=460&amp;sz=10&amp;hl=sv&amp;start=95&amp;usg=__aeb6zeoOtLx-0FuIzjuRSDYrw4s=&amp;tbnid=R6sY5gTuGTFDkM:&amp;tbnh=112&amp;tbnw=128&amp;prev=/images?q%3Dstress%2Bhund%26start%3D80%26gbv%3D2%26ndsp%3D20%26hl%3Dsv%26sa%3DN" TargetMode="External"/><Relationship Id="rId5" Type="http://schemas.openxmlformats.org/officeDocument/2006/relationships/image" Target="../media/image40.jpeg"/><Relationship Id="rId4" Type="http://schemas.openxmlformats.org/officeDocument/2006/relationships/hyperlink" Target="http://images.google.com/imgres?imgurl=http://www.hundkonsultsonja.se/hundlekande.JPG&amp;imgrefurl=http://www.hundkonsultsonja.se/h%C3%A4lsa_%26_friskv%C3%A5rd.htm&amp;h=350&amp;w=257&amp;sz=53&amp;hl=sv&amp;start=60&amp;usg=__iRNo-cMbQcBlipjq9_fjsWkS78c=&amp;tbnid=ka8uoiHf3ZZCRM:&amp;tbnh=120&amp;tbnw=88&amp;prev=/images?q%3Dstress%2Bhund%26start%3D40%26gbv%3D2%26ndsp%3D20%26hl%3Dsv%26sa%3DN"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images.google.com/imgres?imgurl=http://storabh.files.wordpress.com/2009/04/mops.jpg&amp;imgrefurl=http://storabh.wordpress.com/2009/04/04/hund/&amp;usg=__KiBx54lD9vgAR_bbE1sfovhOz0s=&amp;h=351&amp;w=454&amp;sz=35&amp;hl=sv&amp;start=48&amp;tbnid=WmnkVAwDDP6_wM:&amp;tbnh=99&amp;tbnw=128&amp;prev=/images?q%3Dhund%26gbv%3D2%26ndsp%3D20%26hl%3Dsv%26sa%3DN%26start%3D40" TargetMode="External"/><Relationship Id="rId13"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hyperlink" Target="http://images.google.com/imgres?imgurl=http://www.jaktojagare.se/upload/article/bild/5/330992/varg_tradstam_kronika_s.jpg&amp;imgrefurl=http://www.jaktojagare.se/se/article.php?id%3D330992&amp;usg=__UAxwcFZTYQ-TUFhAS46FIhJTJ2A=&amp;h=585&amp;w=428&amp;sz=24&amp;hl=sv&amp;start=34&amp;tbnid=UdgyH2jaGqcQuM:&amp;tbnh=135&amp;tbnw=99&amp;prev=/images?q%3Dvarg%26gbv%3D2%26ndsp%3D20%26hl%3Dsv%26sa%3DN%26start%3D20" TargetMode="External"/><Relationship Id="rId2" Type="http://schemas.openxmlformats.org/officeDocument/2006/relationships/hyperlink" Target="http://images.google.com/imgres?imgurl=http://image.bokus.com/pics/tts/HTML/46653/0_hund23.jpg&amp;imgrefurl=http://www.bokus.com/cgi-bin/P_campaign_show.cgi?c_id%3D20772&amp;usg=__J5V9CXQh2pSN0g78scBplp9SNus=&amp;h=400&amp;w=400&amp;sz=17&amp;hl=sv&amp;start=12&amp;tbnid=egje6-WnVfMVtM:&amp;tbnh=124&amp;tbnw=124&amp;prev=/images?q%3Dhund%26gbv%3D2%26hl%3Dsv" TargetMode="External"/><Relationship Id="rId1" Type="http://schemas.openxmlformats.org/officeDocument/2006/relationships/slideLayout" Target="../slideLayouts/slideLayout12.xml"/><Relationship Id="rId6" Type="http://schemas.openxmlformats.org/officeDocument/2006/relationships/hyperlink" Target="http://images.google.com/imgres?imgurl=http://europuppyblog.com/media/40/big_dog_little_dog.jpg&amp;imgrefurl=http://www.dagensfakta.se/tag/hundar/&amp;usg=__RtgxCW1JyxwR-0cLgXPAVL4U3aY=&amp;h=420&amp;w=388&amp;sz=22&amp;hl=sv&amp;start=34&amp;tbnid=iqCwfz_UiiKOKM:&amp;tbnh=125&amp;tbnw=115&amp;prev=/images?q%3Dhund%26gbv%3D2%26ndsp%3D20%26hl%3Dsv%26sa%3DN%26start%3D20" TargetMode="External"/><Relationship Id="rId11" Type="http://schemas.openxmlformats.org/officeDocument/2006/relationships/image" Target="../media/image10.jpeg"/><Relationship Id="rId5" Type="http://schemas.openxmlformats.org/officeDocument/2006/relationships/image" Target="../media/image7.jpeg"/><Relationship Id="rId10" Type="http://schemas.openxmlformats.org/officeDocument/2006/relationships/hyperlink" Target="http://images.google.com/imgres?imgurl=http://nordost.blogg.se/images/2008/ugly2_1203977102_10672970.jpg&amp;imgrefurl=http://nordost.blogg.se/2008/february/hunden-manniskans-basta-van.html&amp;usg=__u87yPSo9Duy9VJApitSb4SraFlk=&amp;h=375&amp;w=500&amp;sz=122&amp;hl=sv&amp;start=46&amp;tbnid=_xVr6qdoRD52qM:&amp;tbnh=98&amp;tbnw=130&amp;prev=/images?q%3Dhund%26gbv%3D2%26ndsp%3D20%26hl%3Dsv%26sa%3DN%26start%3D40" TargetMode="External"/><Relationship Id="rId4" Type="http://schemas.openxmlformats.org/officeDocument/2006/relationships/hyperlink" Target="http://images.google.com/imgres?imgurl=http://www.stockholmsmassan.se/edrum/uploaded/image/2007/12/11/hund.jpg&amp;imgrefurl=http://www.stockholmsmassan.se/Common/Article.aspx?id%3D781&amp;usg=__Hd7Af_mBrzjmmGKQoMGs7kNMqxg=&amp;h=300&amp;w=400&amp;sz=44&amp;hl=sv&amp;start=17&amp;tbnid=65WygcdnDI-T_M:&amp;tbnh=93&amp;tbnw=124&amp;prev=/images?q%3Dhund%26gbv%3D2%26hl%3Dsv" TargetMode="External"/><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images.google.com/imgres?imgurl=http://medali.se/images/bilder-001.jpg&amp;imgrefurl=http://medali.se/foto.htm&amp;usg=__3OveSbpBBqNtzBDIo2NpLCn0Edk=&amp;h=300&amp;w=400&amp;sz=79&amp;hl=sv&amp;start=33&amp;tbnid=mhzlO3B9rBWiTM:&amp;tbnh=93&amp;tbnw=124&amp;prev=/images?q%3Ddr%C3%A4ktig%2Btik%26gbv%3D2%26ndsp%3D20%26hl%3Dsv%26sa%3DN%26start%3D20" TargetMode="External"/><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hyperlink" Target="http://images.google.com/imgres?imgurl=http://www.skarvenaset.com/images/zoom/XDXUSE/valpar_5augusti_128.JPG&amp;imgrefurl=http://www.skarvenaset.com/index.php?option%3Dcom_zoom%26Itemid%3D1%26page%3Dview%26catid%3D15%26key%3D19%26hit%3D1&amp;usg=__7mgwbi80JW91h9Wjxyj07X6utb8=&amp;h=550&amp;w=505&amp;sz=95&amp;hl=sv&amp;start=19&amp;tbnid=zJMWflOh7LRk-M:&amp;tbnh=133&amp;tbnw=122&amp;prev=/images?q%3Dvalpar%26gbv%3D2%26hl%3Dsv" TargetMode="External"/><Relationship Id="rId1" Type="http://schemas.openxmlformats.org/officeDocument/2006/relationships/slideLayout" Target="../slideLayouts/slideLayout4.xml"/><Relationship Id="rId6" Type="http://schemas.openxmlformats.org/officeDocument/2006/relationships/hyperlink" Target="http://images.google.com/imgres?imgurl=http://www.netikka.net/ravaskennel/img/valpar.jpg&amp;imgrefurl=http://www.netikka.net/ravaskennel/foton.html&amp;usg=__K4cc6D6rM4fWRx2W-BhYF9PxIrc=&amp;h=317&amp;w=400&amp;sz=55&amp;hl=sv&amp;start=13&amp;tbnid=zFSGzuQCta0aNM:&amp;tbnh=98&amp;tbnw=124&amp;prev=/images?q%3Dvalpar%26gbv%3D2%26hl%3Dsv" TargetMode="External"/><Relationship Id="rId5" Type="http://schemas.openxmlformats.org/officeDocument/2006/relationships/image" Target="../media/image46.jpeg"/><Relationship Id="rId4" Type="http://schemas.openxmlformats.org/officeDocument/2006/relationships/hyperlink" Target="http://images.google.com/imgres?imgurl=http://www.strandmarkens-kennel.se/strandmarkens/tess%20valpar%202007%20056.jpg&amp;imgrefurl=http://www.strandmarkens-kennel.se/strandmarkens/sida%202.htm&amp;usg=__XjRxq4d8RPeJL7Us_oFeEnuRujQ=&amp;h=336&amp;w=448&amp;sz=36&amp;hl=sv&amp;start=1&amp;tbnid=C9fwcFdtf-3SJM:&amp;tbnh=95&amp;tbnw=127&amp;prev=/images?q%3Dvalpar%26gbv%3D2%26hl%3Dsv" TargetMode="External"/><Relationship Id="rId9"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images.google.com/imgres?imgurl=http://ss11i01.stream.ip-only.net/images/blog/images/entries/04/07/54/762/69a550afa35417d4&amp;imgrefurl=http://blogg.aftonbladet.se/dognews/2008/02/735941&amp;usg=__gPsx6XCgPvj-bbMYMSR4F4VUMOQ=&amp;h=395&amp;w=410&amp;sz=33&amp;hl=sv&amp;start=22&amp;tbnid=JKOSAvaehZrEpM:&amp;tbnh=120&amp;tbnw=125&amp;prev=/images?q%3Dhundar%26gbv%3D2%26ndsp%3D20%26hl%3Dsv%26sa%3DN%26start%3D20" TargetMode="External"/><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hyperlink" Target="http://images.google.com/imgres?imgurl=http://gfx.aftonbladet-cdn.se/multimedia/archive/00090/BRITAIN_GUINNESS__LO_90201w.jpg&amp;imgrefurl=http://www.aftonbladet.se/nyheter/article166162.ab&amp;usg=__z1Jtke3h6oAi3qvXlU9RmmhZ4mU=&amp;h=1334&amp;w=2000&amp;sz=307&amp;hl=sv&amp;start=2&amp;tbnid=VmwgsLMaWDOc9M:&amp;tbnh=100&amp;tbnw=150&amp;prev=/images?q%3Dhund%C3%B6ron%26gbv%3D2%26hl%3Dsv" TargetMode="External"/><Relationship Id="rId1" Type="http://schemas.openxmlformats.org/officeDocument/2006/relationships/slideLayout" Target="../slideLayouts/slideLayout7.xml"/><Relationship Id="rId6" Type="http://schemas.openxmlformats.org/officeDocument/2006/relationships/hyperlink" Target="http://images.google.com/imgres?imgurl=http://www.inform-2000.com/perros/perro_de_agua_espanol.jpg&amp;imgrefurl=http://www.inform-2000.com/perros/perrodeaguasespanol.htm&amp;usg=__xywJ5oMOUCJXuufct19hVJkJaQo=&amp;h=156&amp;w=200&amp;sz=16&amp;hl=sv&amp;start=10&amp;tbnid=zT8LruyrcVhaYM:&amp;tbnh=81&amp;tbnw=104&amp;prev=/images?q%3Dperro%2Bde%2Bagua%2Bespanol%26gbv%3D2%26hl%3Dsv" TargetMode="External"/><Relationship Id="rId11" Type="http://schemas.openxmlformats.org/officeDocument/2006/relationships/image" Target="../media/image16.jpeg"/><Relationship Id="rId5" Type="http://schemas.openxmlformats.org/officeDocument/2006/relationships/image" Target="../media/image13.jpeg"/><Relationship Id="rId10" Type="http://schemas.openxmlformats.org/officeDocument/2006/relationships/hyperlink" Target="http://images.google.com/imgres?imgurl=http://www.aisti.info/im_gallery/agility03.jpg&amp;imgrefurl=http://www.aisti.info/swe/fysioterapi/fysioterapi_f_r_aktiva_och_idrottande_hundar.html&amp;usg=__wFW78uYsaf0uB55z2eX2h-ud_Gw=&amp;h=331&amp;w=350&amp;sz=39&amp;hl=sv&amp;start=54&amp;tbnid=P_dNbPpvA02KuM:&amp;tbnh=113&amp;tbnw=120&amp;prev=/images?q%3Dhundar%26gbv%3D2%26ndsp%3D20%26hl%3Dsv%26sa%3DN%26start%3D40" TargetMode="External"/><Relationship Id="rId4" Type="http://schemas.openxmlformats.org/officeDocument/2006/relationships/hyperlink" Target="http://images.google.com/imgres?imgurl=http://www.buscoperro.com/imagenes_anuncios/imagen_13292.jpg&amp;imgrefurl=http://www.buscoperro.com/anuncio-13292.htm&amp;usg=__YrTYY3CCrPT6w9kgBZUk4RU9nu0=&amp;h=500&amp;w=306&amp;sz=22&amp;hl=sv&amp;start=1&amp;tbnid=29XkHEdAh3r-8M:&amp;tbnh=130&amp;tbnw=80&amp;prev=/images?q%3Dperro%2Bde%2Bagua%2Bespanol%26gbv%3D2%26hl%3Dsv" TargetMode="External"/><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images.google.com/imgres?imgurl=http://dogs.thefuntimesguide.com/images/blogs/newborn-yellow-lab-puppy.jpg&amp;imgrefurl=http://dogs.thefuntimesguide.com/2007/09/puppies_cute_puppy_photos.php&amp;usg=__EQCCvYEJpnqOdPaQhYYumlLplOA=&amp;h=531&amp;w=800&amp;sz=299&amp;hl=sv&amp;start=14&amp;tbnid=iwES7zCxyE1gEM:&amp;tbnh=95&amp;tbnw=143&amp;prev=/images?q%3Dnew%2Bborn%2Bpuppy%26gbv%3D2%26hl%3Dsv"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images.google.com/imgres?imgurl=http://www.mimmtrix.com/valpar/Kiri-x-Sting-valpar-17.jpg&amp;imgrefurl=http://www.mimmtrix.com/valpar/kull%2013,%20valpningen.htm&amp;usg=__86m4QhcXZ0uThURV1y_1tjgvPTQ=&amp;h=310&amp;w=400&amp;sz=28&amp;hl=sv&amp;start=128&amp;tbnid=II0y4gHNFkAE4M:&amp;tbnh=96&amp;tbnw=124&amp;prev=/images?q%3Dvalpar%26gbv%3D2%26ndsp%3D20%26hl%3Dsv%26sa%3DN%26start%3D120"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images.google.com/imgres?imgurl=http://www.gnetagalten.se/images/00005/0/american-akita-valpar-1.jpg&amp;imgrefurl=http://www.gnetagalten.se/v%C3%A4stra-g%C3%B6taland-trollh%C3%A4ttan/hobby-_-fritid-husdjur/american-akita-valpar.html&amp;usg=__rnR_AJXygPh8CA9FqwpaAvTiYIc=&amp;h=420&amp;w=560&amp;sz=71&amp;hl=sv&amp;start=7&amp;tbnid=ZvsZE75WK_jrRM:&amp;tbnh=100&amp;tbnw=133&amp;prev=/images?q%3Dvalpar%26gbv%3D2%26hl%3Dsv"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images.google.com/imgres?imgurl=http://www.spotlightjrt.com/valpar6juni2.JPG&amp;imgrefurl=http://www.spotlightjrt.com/valpdagbok1_07.htm&amp;usg=__CzysgHDvm02VNz48phCdt9JVY_I=&amp;h=471&amp;w=631&amp;sz=79&amp;hl=sv&amp;start=99&amp;tbnid=ASEhe9Sc7BkZ3M:&amp;tbnh=102&amp;tbnw=137&amp;prev=/images?q%3Dvalpar%26gbv%3D2%26ndsp%3D20%26hl%3Dsv%26sa%3DN%26start%3D80"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images.google.com/imgres?imgurl=http://www.mccarthyskennel.se/img/valpar/valpar_murklan02.jpg&amp;imgrefurl=http://www.mccarthyskennel.se/index.asp?page%3Dvalpar&amp;usg=__IjNMEl1ucHQ9yJQzaG6f3aPu0EU=&amp;h=263&amp;w=350&amp;sz=37&amp;hl=sv&amp;start=65&amp;tbnid=Y6ILZt96AUG3_M:&amp;tbnh=90&amp;tbnw=120&amp;prev=/images?q%3Dvalpar%26gbv%3D2%26ndsp%3D20%26hl%3Dsv%26sa%3DN%26start%3D60"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images.google.com/imgres?imgurl=http://www.medicatravel.com/Ogonkirurgi/images/%F6ga.jpg&amp;imgrefurl=http://www.medicatravel.com/Ogonkirurgi/4.1.1%20-%20Ogonkirurgi%20-%20Ogats%20anatomi%20-%20Synnerv.htm&amp;usg=__nUmloGXBH8vpA_Es_sOumplgwwo=&amp;h=378&amp;w=434&amp;sz=88&amp;hl=sv&amp;start=4&amp;tbnid=5ctib4VHsBmz-M:&amp;tbnh=110&amp;tbnw=126&amp;prev=/images?q%3D%C3%B6ga%2Bsynnerv%26gbv%3D2%26hl%3Dsv" TargetMode="External"/><Relationship Id="rId1" Type="http://schemas.openxmlformats.org/officeDocument/2006/relationships/slideLayout" Target="../slideLayouts/slideLayout16.xml"/><Relationship Id="rId5" Type="http://schemas.openxmlformats.org/officeDocument/2006/relationships/image" Target="../media/image60.jpeg"/><Relationship Id="rId4" Type="http://schemas.openxmlformats.org/officeDocument/2006/relationships/hyperlink" Target="http://images.google.com/imgres?imgurl=http://www.1177.se/admin/bildarkiv/Amnen/Nedsatt_horsel/liten_ora_nedsatt%20horsel.gif&amp;imgrefurl=http://www.1177.se/artikel.asp?CategoryID%3D20448&amp;usg=__oiF04qKPx0WRCUDYWoeMTGRY2s4=&amp;h=154&amp;w=180&amp;sz=17&amp;hl=sv&amp;start=38&amp;tbnid=GaeV4ZvPZhRwnM:&amp;tbnh=86&amp;tbnw=101&amp;prev=/images?q%3Dh%C3%B6rselnerv%26gbv%3D2%26ndsp%3D20%26hl%3Dsv%26sa%3DN%26start%3D2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images.google.com/imgres?imgurl=http://www.djur.nu/clubimg/Club-136.gif&amp;imgrefurl=http://www.djur.nu/klubb-136/hundvalpar&amp;usg=__knBBM2tExDzQENlmz77MJQsMXuE=&amp;h=209&amp;w=180&amp;sz=20&amp;hl=sv&amp;start=153&amp;um=1&amp;tbnid=O4l_oKq1DF3jwM:&amp;tbnh=106&amp;tbnw=91&amp;prev=/images?q%3Dhundvalpar%26ndsp%3D20%26hl%3Dsv%26rls%3Dcom.microsoft:sv:IE-SearchBox%26rlz%3D1I7SUNA%26sa%3DN%26start%3D140%26um%3D1"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hyperlink" Target="http://images.google.com/imgres?imgurl=http://bums.nu/wp-content/uploads/feb08-sot-hundvalp.jpg&amp;imgrefurl=http://bums.nu/603&amp;usg=__9q_sJy6yGnM-KPBR4d1O3mHfKcQ=&amp;h=603&amp;w=500&amp;sz=36&amp;hl=sv&amp;start=10&amp;tbnid=ky6MYmKXOcxFFM:&amp;tbnh=135&amp;tbnw=112&amp;prev=/images?q%3Dhundvalp%26gbv%3D2%26hl%3Dsv" TargetMode="External"/><Relationship Id="rId1" Type="http://schemas.openxmlformats.org/officeDocument/2006/relationships/slideLayout" Target="../slideLayouts/slideLayout16.xml"/><Relationship Id="rId6" Type="http://schemas.openxmlformats.org/officeDocument/2006/relationships/hyperlink" Target="http://images.google.com/imgres?imgurl=http://www.cittraverkstaden.se/doc/cvhemsidan-118_1.gif&amp;imgrefurl=http://www.cittraverkstaden.se/doc/cvhemsidan-118.htm&amp;usg=__lIA5h_x_IDFos-LjIhjJaf-2YYE=&amp;h=88&amp;w=188&amp;sz=15&amp;hl=sv&amp;start=54&amp;tbnid=DU46FTYabnpuOM:&amp;tbnh=48&amp;tbnw=102&amp;prev=/images?q%3Dtemperaturreglering%26gbv%3D2%26ndsp%3D20%26hl%3Dsv%26sa%3DN%26start%3D40" TargetMode="External"/><Relationship Id="rId5" Type="http://schemas.openxmlformats.org/officeDocument/2006/relationships/image" Target="../media/image63.jpeg"/><Relationship Id="rId4" Type="http://schemas.openxmlformats.org/officeDocument/2006/relationships/hyperlink" Target="http://images.google.com/imgres?imgurl=http://www.emaso.org/links/ref-articles/ref36s/ref36_files/hundbajs153.jpg&amp;imgrefurl=http://kennylex.blogspot.com/2008/10/frskallar.html&amp;usg=__pp9aBMJaJodvI2W_ORsjqf8VuaI=&amp;h=56&amp;w=153&amp;sz=28&amp;hl=sv&amp;start=5&amp;tbnid=Aq4vobKJXDfCsM:&amp;tbnh=35&amp;tbnw=96&amp;prev=/images?q%3Dhundbajs%26gbv%3D2%26hl%3Dsv"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images.google.com/imgres?imgurl=http://fjellfotografen.se/albums/uta/djur/daggdjur/Tumnagel_Hundvalp%20%E4ter%20%A9%20uta-01012.jpg&amp;imgrefurl=http://www.fjellfotografen.se/index/album-65/page3.html&amp;usg=__5CPfzT4YvuPl_i3rJId3bwaKosY=&amp;h=150&amp;w=98&amp;sz=6&amp;hl=sv&amp;start=3&amp;um=1&amp;tbnid=R9EXscafSareVM:&amp;tbnh=96&amp;tbnw=63&amp;prev=/images?q%3Dhundvalpar%2Bsom%2B%C3%A4ter%26hl%3Dsv%26rls%3Dcom.microsoft:sv:IE-SearchBox%26rlz%3D1I7SUNA%26um%3D1"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images.google.com/imgres?imgurl=http://www.honeyqueens.se/images/valplek.jpg&amp;imgrefurl=http://www.honeyqueens.se/roligabilder.htm&amp;usg=__Qh1JqjmgWDp1kaPbxcH1YS0CT2s=&amp;h=204&amp;w=236&amp;sz=75&amp;hl=sv&amp;start=16&amp;um=1&amp;tbnid=ZNDJsh2C3NFtMM:&amp;tbnh=94&amp;tbnw=109&amp;prev=/images?q%3Dvalplek%26hl%3Dsv%26rls%3Dcom.microsoft:sv:IE-SearchBox%26rlz%3D1I7SUNA%26um%3D1" TargetMode="Externa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images.google.com/imgres?imgurl=http://cartinafinland.fi/kuvapankki/imagebank/thumbnail/30/30771/Valpar%2Blekar.jpg&amp;imgrefurl=http://www.cartinafinland.fi/kuvapankki/sv/picture/30855/fiskr%F6kning.html&amp;usg=__mWrUhEpqnvUfa-QlZmVuMK8ICSo=&amp;h=100&amp;w=150&amp;sz=6&amp;hl=sv&amp;start=22&amp;um=1&amp;tbnid=fWBC0GDpmZXHzM:&amp;tbnh=64&amp;tbnw=96&amp;prev=/images?q%3Dlekande%2Bvalpar%26ndsp%3D20%26hl%3Dsv%26rls%3Dcom.microsoft:sv:IE-SearchBox%26rlz%3D1I7SUNA%26sa%3DN%26start%3D20%26um%3D1" TargetMode="External"/><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hyperlink" Target="http://images.google.com/imgres?imgurl=http://www.evergreenbasenjiclub.org/images/pix/billbr_LuxorQenaPuppyPlay.jpg&amp;imgrefurl=http://www.evergreenbasenjiclub.org/photos.html&amp;usg=__WwhWYidHHXwryWKeYspvDoFjzkE=&amp;h=223&amp;w=288&amp;sz=36&amp;hl=sv&amp;start=1&amp;um=1&amp;tbnid=6OSZoQlSpHzdaM:&amp;tbnh=89&amp;tbnw=115&amp;prev=/images?q%3Dpuppy%2Bplay%26hl%3Dsv%26rls%3Dcom.microsoft:sv:IE-SearchBox%26rlz%3D1I7SUNA%26um%3D1"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images.google.com/imgres?imgurl=http://www.litlbit.com/images/playyard/puppy_play_yard_640x480.jpg&amp;imgrefurl=http://www.litlbit.com/html/playyard.htm&amp;usg=__WZ22-2SDKa44PBF2G3fVUcXk2wE=&amp;h=480&amp;w=640&amp;sz=38&amp;hl=sv&amp;start=14&amp;um=1&amp;tbnid=iufMyCJDoznGVM:&amp;tbnh=103&amp;tbnw=137&amp;prev=/images?q%3Dpuppy%2Bplay%26hl%3Dsv%26rls%3Dcom.microsoft:sv:IE-SearchBox%26rlz%3D1I7SUNA%26um%3D1"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images.google.com/imgres?imgurl=http://catfriend.blogg.se/images/2007/img_4542_1195641029_1195659378_3102923.jpg&amp;imgrefurl=http://catfriend.blogg.se/2007/november/&amp;usg=___gYjYbrUMULZCxGhdsFoGz_VNAg=&amp;h=667&amp;w=500&amp;sz=75&amp;hl=sv&amp;start=2&amp;um=1&amp;tbnid=mVBG5NtSW-ZeAM:&amp;tbnh=138&amp;tbnw=103&amp;prev=/images?q%3Dhundvalpar%2Bsom%2B%C3%A4ter%26hl%3Dsv%26rls%3Dcom.microsoft:sv:IE-SearchBox%26rlz%3D1I7SUNA%26um%3D1"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p:nvPr>
        </p:nvSpPr>
        <p:spPr/>
        <p:txBody>
          <a:bodyPr/>
          <a:lstStyle/>
          <a:p>
            <a:pPr marL="0" indent="0" eaLnBrk="1" hangingPunct="1">
              <a:buNone/>
            </a:pPr>
            <a:r>
              <a:rPr lang="sv-SE" altLang="sv-SE" b="1" dirty="0"/>
              <a:t>Valputveckling</a:t>
            </a:r>
          </a:p>
          <a:p>
            <a:pPr marL="0" indent="0" eaLnBrk="1" hangingPunct="1">
              <a:buNone/>
            </a:pPr>
            <a:r>
              <a:rPr lang="sv-SE" altLang="sv-SE" dirty="0"/>
              <a:t>Ann Olsson</a:t>
            </a:r>
          </a:p>
        </p:txBody>
      </p:sp>
      <p:sp>
        <p:nvSpPr>
          <p:cNvPr id="3075" name="Rectangle 2"/>
          <p:cNvSpPr>
            <a:spLocks noGrp="1" noChangeArrowheads="1"/>
          </p:cNvSpPr>
          <p:nvPr>
            <p:ph type="ctrTitle" idx="4294967295"/>
          </p:nvPr>
        </p:nvSpPr>
        <p:spPr>
          <a:xfrm>
            <a:off x="0" y="2060575"/>
            <a:ext cx="7772400" cy="1470025"/>
          </a:xfrm>
        </p:spPr>
        <p:txBody>
          <a:bodyPr/>
          <a:lstStyle/>
          <a:p>
            <a:pPr eaLnBrk="1" hangingPunct="1"/>
            <a:r>
              <a:rPr lang="sv-SE" altLang="sv-SE" dirty="0"/>
              <a:t/>
            </a:r>
            <a:br>
              <a:rPr lang="sv-SE" altLang="sv-SE" dirty="0"/>
            </a:br>
            <a:r>
              <a:rPr lang="sv-SE" altLang="sv-SE" dirty="0"/>
              <a:t>Sett ur etologiskt och fysiologiskt perspektiv </a:t>
            </a:r>
            <a:br>
              <a:rPr lang="sv-SE" altLang="sv-SE" dirty="0"/>
            </a:br>
            <a:endParaRPr lang="sv-SE" altLang="sv-SE" dirty="0"/>
          </a:p>
        </p:txBody>
      </p:sp>
      <p:pic>
        <p:nvPicPr>
          <p:cNvPr id="3077" name="Picture 4" descr="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3833018"/>
            <a:ext cx="24479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8xValpa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032250"/>
            <a:ext cx="2519363"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9" name="Object 7"/>
          <p:cNvGraphicFramePr>
            <a:graphicFrameLocks noChangeAspect="1"/>
          </p:cNvGraphicFramePr>
          <p:nvPr/>
        </p:nvGraphicFramePr>
        <p:xfrm>
          <a:off x="6672263" y="549275"/>
          <a:ext cx="1617662" cy="1922463"/>
        </p:xfrm>
        <a:graphic>
          <a:graphicData uri="http://schemas.openxmlformats.org/presentationml/2006/ole">
            <mc:AlternateContent xmlns:mc="http://schemas.openxmlformats.org/markup-compatibility/2006">
              <mc:Choice xmlns:v="urn:schemas-microsoft-com:vml" Requires="v">
                <p:oleObj spid="_x0000_s3101" name="Photo Editor Photo" r:id="rId6" imgW="4648603" imgH="4572396" progId="MSPhotoEd.3">
                  <p:embed/>
                </p:oleObj>
              </mc:Choice>
              <mc:Fallback>
                <p:oleObj name="Photo Editor Photo" r:id="rId6" imgW="4648603" imgH="4572396" progId="MSPhotoEd.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2263" y="549275"/>
                        <a:ext cx="1617662"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0" name="Picture 9" descr="Jenna%2520spanar%2520tillsammans%2520med%2520valpar">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5979" y="3730625"/>
            <a:ext cx="23050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idx="4294967295"/>
          </p:nvPr>
        </p:nvSpPr>
        <p:spPr/>
        <p:txBody>
          <a:bodyPr/>
          <a:lstStyle/>
          <a:p>
            <a:pPr eaLnBrk="1" hangingPunct="1"/>
            <a:r>
              <a:rPr lang="sv-SE" altLang="sv-SE"/>
              <a:t>Rädsla</a:t>
            </a:r>
          </a:p>
        </p:txBody>
      </p:sp>
      <p:sp>
        <p:nvSpPr>
          <p:cNvPr id="13316" name="Rectangle 3"/>
          <p:cNvSpPr>
            <a:spLocks noGrp="1" noChangeArrowheads="1"/>
          </p:cNvSpPr>
          <p:nvPr>
            <p:ph type="body" sz="half" idx="4294967295"/>
          </p:nvPr>
        </p:nvSpPr>
        <p:spPr>
          <a:xfrm>
            <a:off x="4652963" y="1600200"/>
            <a:ext cx="4033837" cy="4525963"/>
          </a:xfrm>
        </p:spPr>
        <p:txBody>
          <a:bodyPr/>
          <a:lstStyle/>
          <a:p>
            <a:pPr eaLnBrk="1" hangingPunct="1"/>
            <a:endParaRPr lang="sv-SE" altLang="sv-SE" sz="2400"/>
          </a:p>
          <a:p>
            <a:pPr eaLnBrk="1" hangingPunct="1"/>
            <a:r>
              <a:rPr lang="sv-SE" altLang="sv-SE" sz="2400"/>
              <a:t>Hög inlärningseffekt</a:t>
            </a:r>
          </a:p>
          <a:p>
            <a:pPr eaLnBrk="1" hangingPunct="1"/>
            <a:endParaRPr lang="sv-SE" altLang="sv-SE" sz="2400"/>
          </a:p>
          <a:p>
            <a:pPr eaLnBrk="1" hangingPunct="1"/>
            <a:r>
              <a:rPr lang="sv-SE" altLang="sv-SE" sz="2400"/>
              <a:t>Allmän osäkerhet</a:t>
            </a:r>
          </a:p>
          <a:p>
            <a:pPr eaLnBrk="1" hangingPunct="1"/>
            <a:endParaRPr lang="sv-SE" altLang="sv-SE" sz="2400"/>
          </a:p>
          <a:p>
            <a:pPr eaLnBrk="1" hangingPunct="1"/>
            <a:r>
              <a:rPr lang="sv-SE" altLang="sv-SE" sz="2400"/>
              <a:t>Specifik rädsla</a:t>
            </a:r>
          </a:p>
          <a:p>
            <a:pPr eaLnBrk="1" hangingPunct="1"/>
            <a:r>
              <a:rPr lang="sv-SE" altLang="sv-SE" sz="2400"/>
              <a:t>Miljörädsla</a:t>
            </a:r>
          </a:p>
          <a:p>
            <a:pPr eaLnBrk="1" hangingPunct="1"/>
            <a:r>
              <a:rPr lang="sv-SE" altLang="sv-SE" sz="2400"/>
              <a:t>Social rädsla</a:t>
            </a:r>
          </a:p>
          <a:p>
            <a:pPr eaLnBrk="1" hangingPunct="1"/>
            <a:r>
              <a:rPr lang="sv-SE" altLang="sv-SE" sz="2400"/>
              <a:t>Överraskningsrädsla</a:t>
            </a:r>
          </a:p>
          <a:p>
            <a:pPr eaLnBrk="1" hangingPunct="1"/>
            <a:r>
              <a:rPr lang="sv-SE" altLang="sv-SE" sz="2400"/>
              <a:t>Skotträdsla</a:t>
            </a:r>
          </a:p>
        </p:txBody>
      </p:sp>
      <p:pic>
        <p:nvPicPr>
          <p:cNvPr id="13317" name="Picture 4" descr="j02405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844675"/>
            <a:ext cx="3671888"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28496343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7945408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14755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10182620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6177161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sv-SE" altLang="sv-SE"/>
              <a:t>Tack för att ni lyssnat </a:t>
            </a:r>
          </a:p>
        </p:txBody>
      </p:sp>
      <p:pic>
        <p:nvPicPr>
          <p:cNvPr id="47108" name="Picture 6" descr="npo00032d"/>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l="20396" t="7187" r="7098"/>
          <a:stretch>
            <a:fillRect/>
          </a:stretch>
        </p:blipFill>
        <p:spPr>
          <a:xfrm>
            <a:off x="1979613" y="1341438"/>
            <a:ext cx="5761037" cy="4905375"/>
          </a:xfrm>
          <a:noFill/>
        </p:spPr>
      </p:pic>
      <p:pic>
        <p:nvPicPr>
          <p:cNvPr id="47109" name="Picture 12" descr="WE0T0637"/>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067175" y="4292600"/>
            <a:ext cx="1312863" cy="1970088"/>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547813" y="1412875"/>
            <a:ext cx="142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nya platser</a:t>
            </a:r>
          </a:p>
        </p:txBody>
      </p:sp>
      <p:sp>
        <p:nvSpPr>
          <p:cNvPr id="12291" name="Text Box 3"/>
          <p:cNvSpPr txBox="1">
            <a:spLocks noChangeArrowheads="1"/>
          </p:cNvSpPr>
          <p:nvPr/>
        </p:nvSpPr>
        <p:spPr bwMode="auto">
          <a:xfrm>
            <a:off x="900113" y="4797425"/>
            <a:ext cx="3446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Visuell/akustisk överraskning</a:t>
            </a:r>
          </a:p>
        </p:txBody>
      </p:sp>
      <p:sp>
        <p:nvSpPr>
          <p:cNvPr id="12292" name="Text Box 4"/>
          <p:cNvSpPr txBox="1">
            <a:spLocks noChangeArrowheads="1"/>
          </p:cNvSpPr>
          <p:nvPr/>
        </p:nvSpPr>
        <p:spPr bwMode="auto">
          <a:xfrm>
            <a:off x="395288" y="3860800"/>
            <a:ext cx="383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Miljörädd; trappor, höjder, vatten</a:t>
            </a:r>
          </a:p>
        </p:txBody>
      </p:sp>
      <p:sp>
        <p:nvSpPr>
          <p:cNvPr id="12293" name="Text Box 5"/>
          <p:cNvSpPr txBox="1">
            <a:spLocks noChangeArrowheads="1"/>
          </p:cNvSpPr>
          <p:nvPr/>
        </p:nvSpPr>
        <p:spPr bwMode="auto">
          <a:xfrm>
            <a:off x="1331913" y="2276475"/>
            <a:ext cx="1328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Höga ljud,</a:t>
            </a:r>
          </a:p>
        </p:txBody>
      </p:sp>
      <p:sp>
        <p:nvSpPr>
          <p:cNvPr id="12294" name="Text Box 6"/>
          <p:cNvSpPr txBox="1">
            <a:spLocks noChangeArrowheads="1"/>
          </p:cNvSpPr>
          <p:nvPr/>
        </p:nvSpPr>
        <p:spPr bwMode="auto">
          <a:xfrm>
            <a:off x="1403350" y="5516563"/>
            <a:ext cx="299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Udda eller okända objekt</a:t>
            </a:r>
          </a:p>
        </p:txBody>
      </p:sp>
      <p:sp>
        <p:nvSpPr>
          <p:cNvPr id="12295" name="Text Box 7"/>
          <p:cNvSpPr txBox="1">
            <a:spLocks noChangeArrowheads="1"/>
          </p:cNvSpPr>
          <p:nvPr/>
        </p:nvSpPr>
        <p:spPr bwMode="auto">
          <a:xfrm>
            <a:off x="3203575" y="3068638"/>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Separation</a:t>
            </a:r>
          </a:p>
        </p:txBody>
      </p:sp>
      <p:sp>
        <p:nvSpPr>
          <p:cNvPr id="12296" name="Text Box 8"/>
          <p:cNvSpPr txBox="1">
            <a:spLocks noChangeArrowheads="1"/>
          </p:cNvSpPr>
          <p:nvPr/>
        </p:nvSpPr>
        <p:spPr bwMode="auto">
          <a:xfrm>
            <a:off x="2484438" y="2276475"/>
            <a:ext cx="1284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 åsk- eller</a:t>
            </a:r>
          </a:p>
        </p:txBody>
      </p:sp>
      <p:sp>
        <p:nvSpPr>
          <p:cNvPr id="12297" name="Text Box 9"/>
          <p:cNvSpPr txBox="1">
            <a:spLocks noChangeArrowheads="1"/>
          </p:cNvSpPr>
          <p:nvPr/>
        </p:nvSpPr>
        <p:spPr bwMode="auto">
          <a:xfrm>
            <a:off x="4500563" y="476250"/>
            <a:ext cx="2792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hundar som närmar sig</a:t>
            </a:r>
          </a:p>
        </p:txBody>
      </p:sp>
      <p:sp>
        <p:nvSpPr>
          <p:cNvPr id="12298" name="Text Box 10"/>
          <p:cNvSpPr txBox="1">
            <a:spLocks noChangeArrowheads="1"/>
          </p:cNvSpPr>
          <p:nvPr/>
        </p:nvSpPr>
        <p:spPr bwMode="auto">
          <a:xfrm>
            <a:off x="5292725" y="1125538"/>
            <a:ext cx="237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Hundar som skäller</a:t>
            </a:r>
          </a:p>
        </p:txBody>
      </p:sp>
      <p:sp>
        <p:nvSpPr>
          <p:cNvPr id="12299" name="Text Box 11"/>
          <p:cNvSpPr txBox="1">
            <a:spLocks noChangeArrowheads="1"/>
          </p:cNvSpPr>
          <p:nvPr/>
        </p:nvSpPr>
        <p:spPr bwMode="auto">
          <a:xfrm>
            <a:off x="6084888" y="3933825"/>
            <a:ext cx="1514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kloklippning</a:t>
            </a:r>
          </a:p>
        </p:txBody>
      </p:sp>
      <p:sp>
        <p:nvSpPr>
          <p:cNvPr id="12300" name="Text Box 12"/>
          <p:cNvSpPr txBox="1">
            <a:spLocks noChangeArrowheads="1"/>
          </p:cNvSpPr>
          <p:nvPr/>
        </p:nvSpPr>
        <p:spPr bwMode="auto">
          <a:xfrm>
            <a:off x="5724525" y="429260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bad</a:t>
            </a:r>
          </a:p>
        </p:txBody>
      </p:sp>
      <p:sp>
        <p:nvSpPr>
          <p:cNvPr id="12301" name="Text Box 13"/>
          <p:cNvSpPr txBox="1">
            <a:spLocks noChangeArrowheads="1"/>
          </p:cNvSpPr>
          <p:nvPr/>
        </p:nvSpPr>
        <p:spPr bwMode="auto">
          <a:xfrm>
            <a:off x="6804025" y="3573463"/>
            <a:ext cx="1144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kamning</a:t>
            </a:r>
          </a:p>
        </p:txBody>
      </p:sp>
      <p:sp>
        <p:nvSpPr>
          <p:cNvPr id="12302" name="Text Box 14"/>
          <p:cNvSpPr txBox="1">
            <a:spLocks noChangeArrowheads="1"/>
          </p:cNvSpPr>
          <p:nvPr/>
        </p:nvSpPr>
        <p:spPr bwMode="auto">
          <a:xfrm>
            <a:off x="5867400" y="4652963"/>
            <a:ext cx="2174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Hantering allmänt</a:t>
            </a:r>
          </a:p>
        </p:txBody>
      </p:sp>
      <p:sp>
        <p:nvSpPr>
          <p:cNvPr id="12303" name="Text Box 15"/>
          <p:cNvSpPr txBox="1">
            <a:spLocks noChangeArrowheads="1"/>
          </p:cNvSpPr>
          <p:nvPr/>
        </p:nvSpPr>
        <p:spPr bwMode="auto">
          <a:xfrm>
            <a:off x="5724525" y="1916113"/>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barn</a:t>
            </a:r>
          </a:p>
        </p:txBody>
      </p:sp>
      <p:sp>
        <p:nvSpPr>
          <p:cNvPr id="12304" name="Text Box 16"/>
          <p:cNvSpPr txBox="1">
            <a:spLocks noChangeArrowheads="1"/>
          </p:cNvSpPr>
          <p:nvPr/>
        </p:nvSpPr>
        <p:spPr bwMode="auto">
          <a:xfrm>
            <a:off x="5435600" y="2492375"/>
            <a:ext cx="279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Främmande människor</a:t>
            </a:r>
          </a:p>
        </p:txBody>
      </p:sp>
      <p:sp>
        <p:nvSpPr>
          <p:cNvPr id="12305" name="Text Box 17"/>
          <p:cNvSpPr txBox="1">
            <a:spLocks noChangeArrowheads="1"/>
          </p:cNvSpPr>
          <p:nvPr/>
        </p:nvSpPr>
        <p:spPr bwMode="auto">
          <a:xfrm>
            <a:off x="3635375" y="2276475"/>
            <a:ext cx="238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bullerrädd</a:t>
            </a:r>
          </a:p>
        </p:txBody>
      </p:sp>
      <p:sp>
        <p:nvSpPr>
          <p:cNvPr id="12306" name="Text Box 19"/>
          <p:cNvSpPr txBox="1">
            <a:spLocks noChangeArrowheads="1"/>
          </p:cNvSpPr>
          <p:nvPr/>
        </p:nvSpPr>
        <p:spPr bwMode="auto">
          <a:xfrm>
            <a:off x="395288" y="379413"/>
            <a:ext cx="2870200" cy="473075"/>
          </a:xfrm>
          <a:prstGeom prst="rect">
            <a:avLst/>
          </a:prstGeom>
          <a:noFill/>
          <a:ln w="76200">
            <a:solidFill>
              <a:srgbClr val="E6126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b="1"/>
              <a:t>RÄDSLA olika för alla</a:t>
            </a:r>
          </a:p>
        </p:txBody>
      </p:sp>
      <p:sp>
        <p:nvSpPr>
          <p:cNvPr id="12307" name="Oval 20"/>
          <p:cNvSpPr>
            <a:spLocks noChangeArrowheads="1"/>
          </p:cNvSpPr>
          <p:nvPr/>
        </p:nvSpPr>
        <p:spPr bwMode="auto">
          <a:xfrm>
            <a:off x="5508625" y="3429000"/>
            <a:ext cx="2879725" cy="1871663"/>
          </a:xfrm>
          <a:prstGeom prst="ellipse">
            <a:avLst/>
          </a:prstGeom>
          <a:noFill/>
          <a:ln w="9525">
            <a:solidFill>
              <a:srgbClr val="E6126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12308" name="Oval 21"/>
          <p:cNvSpPr>
            <a:spLocks noChangeArrowheads="1"/>
          </p:cNvSpPr>
          <p:nvPr/>
        </p:nvSpPr>
        <p:spPr bwMode="auto">
          <a:xfrm>
            <a:off x="5003800" y="1916113"/>
            <a:ext cx="3816350" cy="108108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a:t>Rädslor</a:t>
            </a:r>
          </a:p>
        </p:txBody>
      </p:sp>
      <p:sp>
        <p:nvSpPr>
          <p:cNvPr id="3" name="Platshållare för innehåll 2"/>
          <p:cNvSpPr>
            <a:spLocks noGrp="1"/>
          </p:cNvSpPr>
          <p:nvPr>
            <p:ph idx="1"/>
          </p:nvPr>
        </p:nvSpPr>
        <p:spPr>
          <a:xfrm>
            <a:off x="1043608" y="2060848"/>
            <a:ext cx="7584851" cy="4032448"/>
          </a:xfrm>
        </p:spPr>
        <p:txBody>
          <a:bodyPr>
            <a:normAutofit/>
          </a:bodyPr>
          <a:lstStyle/>
          <a:p>
            <a:pPr marL="0" indent="0" algn="ctr">
              <a:buNone/>
            </a:pPr>
            <a:endParaRPr lang="sv-SE" sz="2700" b="1" dirty="0"/>
          </a:p>
          <a:p>
            <a:pPr marL="0" indent="0" algn="ctr">
              <a:buNone/>
            </a:pPr>
            <a:r>
              <a:rPr lang="sv-SE" sz="2700" b="1" dirty="0" err="1">
                <a:solidFill>
                  <a:srgbClr val="FF0000"/>
                </a:solidFill>
              </a:rPr>
              <a:t>Rädslereaktioner</a:t>
            </a:r>
            <a:endParaRPr lang="sv-SE" sz="2700" b="1" dirty="0">
              <a:solidFill>
                <a:srgbClr val="FF0000"/>
              </a:solidFill>
            </a:endParaRPr>
          </a:p>
          <a:p>
            <a:pPr marL="0" indent="0" algn="ctr">
              <a:buNone/>
            </a:pPr>
            <a:endParaRPr lang="sv-SE" sz="1800" b="1" i="1" dirty="0"/>
          </a:p>
          <a:p>
            <a:pPr marL="0" indent="0">
              <a:buNone/>
            </a:pPr>
            <a:r>
              <a:rPr lang="sv-SE" sz="1800" b="1" i="1" dirty="0"/>
              <a:t>	</a:t>
            </a:r>
          </a:p>
          <a:p>
            <a:pPr marL="0" indent="0">
              <a:buNone/>
            </a:pPr>
            <a:r>
              <a:rPr lang="sv-SE" sz="1800" b="1" i="1" dirty="0"/>
              <a:t>			</a:t>
            </a:r>
          </a:p>
          <a:p>
            <a:pPr marL="0" indent="0">
              <a:buNone/>
            </a:pPr>
            <a:endParaRPr lang="sv-SE" sz="1800" b="1" i="1" dirty="0"/>
          </a:p>
          <a:p>
            <a:pPr marL="0" indent="0">
              <a:buNone/>
            </a:pPr>
            <a:r>
              <a:rPr lang="sv-SE" sz="1800" b="1" i="1" dirty="0"/>
              <a:t>	                      Fly  -  Frys  -  Aggression</a:t>
            </a:r>
          </a:p>
        </p:txBody>
      </p:sp>
    </p:spTree>
    <p:extLst>
      <p:ext uri="{BB962C8B-B14F-4D97-AF65-F5344CB8AC3E}">
        <p14:creationId xmlns:p14="http://schemas.microsoft.com/office/powerpoint/2010/main" val="175688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3568" y="798704"/>
            <a:ext cx="797665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sv-SE" altLang="sv-SE" sz="3000" b="1" dirty="0"/>
              <a:t>Flykt</a:t>
            </a:r>
          </a:p>
          <a:p>
            <a:pPr algn="ctr" eaLnBrk="1" hangingPunct="1"/>
            <a:endParaRPr lang="sv-SE" altLang="sv-SE" sz="3000" b="1" dirty="0"/>
          </a:p>
          <a:p>
            <a:pPr algn="ctr" eaLnBrk="1" hangingPunct="1"/>
            <a:endParaRPr lang="sv-SE" altLang="sv-SE" sz="3000" dirty="0"/>
          </a:p>
          <a:p>
            <a:pPr algn="ctr" eaLnBrk="1" hangingPunct="1"/>
            <a:r>
              <a:rPr lang="sv-SE" altLang="sv-SE" sz="2400" b="1" i="1" dirty="0"/>
              <a:t>Om hunden får välja själv</a:t>
            </a:r>
          </a:p>
          <a:p>
            <a:pPr algn="ctr" eaLnBrk="1" hangingPunct="1"/>
            <a:endParaRPr lang="sv-SE" altLang="sv-SE" sz="1800" b="1" i="1" dirty="0"/>
          </a:p>
          <a:p>
            <a:pPr algn="ctr" eaLnBrk="1" hangingPunct="1"/>
            <a:endParaRPr lang="sv-SE" altLang="sv-SE" sz="1800" b="1" i="1" dirty="0"/>
          </a:p>
          <a:p>
            <a:pPr algn="ctr" eaLnBrk="1" hangingPunct="1"/>
            <a:endParaRPr lang="sv-SE" altLang="sv-SE" sz="1800" b="1" i="1" dirty="0"/>
          </a:p>
          <a:p>
            <a:pPr algn="ctr" eaLnBrk="1" hangingPunct="1"/>
            <a:endParaRPr lang="sv-SE" altLang="sv-SE" sz="1800" b="1" i="1" dirty="0"/>
          </a:p>
          <a:p>
            <a:pPr algn="ctr" eaLnBrk="1" hangingPunct="1"/>
            <a:endParaRPr lang="sv-SE" altLang="sv-SE" sz="1800" b="1" i="1" dirty="0"/>
          </a:p>
          <a:p>
            <a:pPr algn="ctr" eaLnBrk="1" hangingPunct="1"/>
            <a:r>
              <a:rPr lang="sv-SE" altLang="sv-SE" sz="1800" b="1" i="1" dirty="0"/>
              <a:t>Viss avståndsökning </a:t>
            </a:r>
          </a:p>
          <a:p>
            <a:pPr algn="ctr" eaLnBrk="1" hangingPunct="1"/>
            <a:endParaRPr lang="sv-SE" altLang="sv-SE" sz="1800" b="1" i="1" dirty="0"/>
          </a:p>
          <a:p>
            <a:pPr algn="ctr" eaLnBrk="1" hangingPunct="1"/>
            <a:r>
              <a:rPr lang="sv-SE" altLang="sv-SE" sz="1800" b="1" i="1" dirty="0"/>
              <a:t>Lämna platsen </a:t>
            </a:r>
          </a:p>
          <a:p>
            <a:pPr algn="ctr" eaLnBrk="1" hangingPunct="1"/>
            <a:endParaRPr lang="sv-SE" altLang="sv-SE" sz="1800" b="1" i="1" dirty="0"/>
          </a:p>
          <a:p>
            <a:pPr algn="ctr" eaLnBrk="1" hangingPunct="1"/>
            <a:r>
              <a:rPr lang="sv-SE" altLang="sv-SE" sz="1800" b="1" i="1" dirty="0"/>
              <a:t>( Beroende på grad av rädsla</a:t>
            </a:r>
            <a:r>
              <a:rPr lang="sv-SE" altLang="sv-SE" sz="3000" dirty="0"/>
              <a:t>.)</a:t>
            </a:r>
          </a:p>
          <a:p>
            <a:pPr algn="ctr"/>
            <a:endParaRPr lang="sv-SE" altLang="sv-SE" sz="3000" dirty="0"/>
          </a:p>
        </p:txBody>
      </p:sp>
      <p:pic>
        <p:nvPicPr>
          <p:cNvPr id="3" name="Bildobjekt 2" descr="Kostenloses Foto: &lt;strong&gt;Hund&lt;/strong&gt;, Windhund, Magyar Agar - Kostenloses Bild auf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2708920"/>
            <a:ext cx="1825998" cy="2232248"/>
          </a:xfrm>
          <a:prstGeom prst="rect">
            <a:avLst/>
          </a:prstGeom>
        </p:spPr>
      </p:pic>
    </p:spTree>
    <p:extLst>
      <p:ext uri="{BB962C8B-B14F-4D97-AF65-F5344CB8AC3E}">
        <p14:creationId xmlns:p14="http://schemas.microsoft.com/office/powerpoint/2010/main" val="3811199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259632" y="1762508"/>
            <a:ext cx="5949243"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sv-SE" altLang="sv-SE" sz="3000" b="1" dirty="0"/>
              <a:t>”</a:t>
            </a:r>
            <a:r>
              <a:rPr lang="sv-SE" altLang="sv-SE" sz="2700" b="1" dirty="0"/>
              <a:t>Fryser</a:t>
            </a:r>
            <a:r>
              <a:rPr lang="sv-SE" altLang="sv-SE" sz="3000" b="1" dirty="0"/>
              <a:t>”</a:t>
            </a:r>
          </a:p>
          <a:p>
            <a:pPr algn="ctr" eaLnBrk="1" hangingPunct="1"/>
            <a:endParaRPr lang="sv-SE" altLang="sv-SE" sz="3000" b="1" dirty="0"/>
          </a:p>
          <a:p>
            <a:pPr algn="ctr" eaLnBrk="1" hangingPunct="1"/>
            <a:endParaRPr lang="sv-SE" altLang="sv-SE" sz="3000" b="1" dirty="0"/>
          </a:p>
          <a:p>
            <a:pPr algn="ctr" eaLnBrk="1" hangingPunct="1"/>
            <a:endParaRPr lang="sv-SE" altLang="sv-SE" sz="3000" dirty="0"/>
          </a:p>
          <a:p>
            <a:pPr algn="ctr" eaLnBrk="1" hangingPunct="1"/>
            <a:r>
              <a:rPr lang="sv-SE" altLang="sv-SE" sz="1800" b="1" i="1" dirty="0"/>
              <a:t>Hunden står helt stilla</a:t>
            </a:r>
          </a:p>
          <a:p>
            <a:pPr algn="ctr" eaLnBrk="1" hangingPunct="1"/>
            <a:r>
              <a:rPr lang="sv-SE" altLang="sv-SE" sz="1800" b="1" i="1" dirty="0"/>
              <a:t> </a:t>
            </a:r>
          </a:p>
          <a:p>
            <a:pPr algn="ctr" eaLnBrk="1" hangingPunct="1"/>
            <a:r>
              <a:rPr lang="sv-SE" altLang="sv-SE" sz="1800" b="1" i="1" dirty="0"/>
              <a:t>visar inga signaler</a:t>
            </a:r>
          </a:p>
          <a:p>
            <a:pPr algn="ctr" eaLnBrk="1" hangingPunct="1"/>
            <a:r>
              <a:rPr lang="sv-SE" altLang="sv-SE" sz="1800" b="1" i="1" dirty="0"/>
              <a:t> </a:t>
            </a:r>
          </a:p>
          <a:p>
            <a:pPr algn="ctr" eaLnBrk="1" hangingPunct="1"/>
            <a:r>
              <a:rPr lang="sv-SE" altLang="sv-SE" sz="1800" b="1" i="1" dirty="0"/>
              <a:t> blicken är helt tom.</a:t>
            </a:r>
          </a:p>
        </p:txBody>
      </p:sp>
      <p:pic>
        <p:nvPicPr>
          <p:cNvPr id="3" name="Bildobjekt 2" descr="Briard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5" y="4077072"/>
            <a:ext cx="3707904" cy="2780928"/>
          </a:xfrm>
          <a:prstGeom prst="rect">
            <a:avLst/>
          </a:prstGeom>
        </p:spPr>
      </p:pic>
    </p:spTree>
    <p:extLst>
      <p:ext uri="{BB962C8B-B14F-4D97-AF65-F5344CB8AC3E}">
        <p14:creationId xmlns:p14="http://schemas.microsoft.com/office/powerpoint/2010/main" val="1733968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43609" y="943671"/>
            <a:ext cx="769288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sv-SE" altLang="sv-SE" sz="2700" b="1" dirty="0"/>
              <a:t>Aggression</a:t>
            </a:r>
          </a:p>
          <a:p>
            <a:pPr algn="ctr" eaLnBrk="1" hangingPunct="1"/>
            <a:r>
              <a:rPr lang="sv-SE" altLang="sv-SE" sz="2700" b="1" dirty="0"/>
              <a:t>Rädsla</a:t>
            </a:r>
          </a:p>
          <a:p>
            <a:pPr algn="ctr" eaLnBrk="1" hangingPunct="1"/>
            <a:endParaRPr lang="sv-SE" altLang="sv-SE" sz="2700" b="1" dirty="0"/>
          </a:p>
          <a:p>
            <a:pPr algn="ctr" eaLnBrk="1" hangingPunct="1"/>
            <a:endParaRPr lang="sv-SE" altLang="sv-SE" sz="2700" b="1" dirty="0"/>
          </a:p>
          <a:p>
            <a:pPr algn="ctr" eaLnBrk="1" hangingPunct="1"/>
            <a:endParaRPr lang="sv-SE" altLang="sv-SE" sz="2700" b="1" dirty="0"/>
          </a:p>
          <a:p>
            <a:pPr algn="ctr" eaLnBrk="1" hangingPunct="1"/>
            <a:endParaRPr lang="sv-SE" altLang="sv-SE" sz="2700" b="1" dirty="0"/>
          </a:p>
          <a:p>
            <a:pPr algn="ctr" eaLnBrk="1" hangingPunct="1"/>
            <a:endParaRPr lang="sv-SE" altLang="sv-SE" sz="2700" b="1" dirty="0"/>
          </a:p>
          <a:p>
            <a:pPr algn="ctr" eaLnBrk="1" hangingPunct="1"/>
            <a:endParaRPr lang="sv-SE" altLang="sv-SE" sz="4500" dirty="0"/>
          </a:p>
          <a:p>
            <a:pPr algn="ctr" eaLnBrk="1" hangingPunct="1"/>
            <a:r>
              <a:rPr lang="sv-SE" altLang="sv-SE" sz="1800" b="1" i="1" dirty="0"/>
              <a:t>Det tredje alternativet om flykt inte är möjlig.</a:t>
            </a:r>
          </a:p>
          <a:p>
            <a:pPr algn="ctr" eaLnBrk="1" hangingPunct="1"/>
            <a:endParaRPr lang="sv-SE" altLang="sv-SE" sz="1800" b="1" i="1" dirty="0"/>
          </a:p>
          <a:p>
            <a:pPr algn="ctr" eaLnBrk="1" hangingPunct="1"/>
            <a:r>
              <a:rPr lang="sv-SE" altLang="sv-SE" sz="1800" b="1" i="1" dirty="0"/>
              <a:t>Sitter fast i ett koppel</a:t>
            </a:r>
          </a:p>
          <a:p>
            <a:pPr algn="ctr" eaLnBrk="1" hangingPunct="1"/>
            <a:endParaRPr lang="sv-SE" altLang="sv-SE" sz="1800" b="1" i="1" dirty="0"/>
          </a:p>
          <a:p>
            <a:pPr algn="ctr" eaLnBrk="1" hangingPunct="1"/>
            <a:r>
              <a:rPr lang="sv-SE" altLang="sv-SE" sz="1800" b="1" i="1" dirty="0"/>
              <a:t>Är inträngd i ett hörn eller liknande</a:t>
            </a:r>
          </a:p>
        </p:txBody>
      </p:sp>
      <p:pic>
        <p:nvPicPr>
          <p:cNvPr id="3" name="Bildobjekt 2" descr="Gratis foto: &lt;strong&gt;Hund&lt;/strong&gt;, Attacken, Aggressiva, Ilska - Gratis bild på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196752"/>
            <a:ext cx="2593208" cy="3177342"/>
          </a:xfrm>
          <a:prstGeom prst="rect">
            <a:avLst/>
          </a:prstGeom>
        </p:spPr>
      </p:pic>
    </p:spTree>
    <p:extLst>
      <p:ext uri="{BB962C8B-B14F-4D97-AF65-F5344CB8AC3E}">
        <p14:creationId xmlns:p14="http://schemas.microsoft.com/office/powerpoint/2010/main" val="1453048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idx="4294967295"/>
          </p:nvPr>
        </p:nvSpPr>
        <p:spPr/>
        <p:txBody>
          <a:bodyPr/>
          <a:lstStyle/>
          <a:p>
            <a:pPr eaLnBrk="1" hangingPunct="1"/>
            <a:r>
              <a:rPr lang="sv-SE" altLang="sv-SE"/>
              <a:t>Aggression	</a:t>
            </a:r>
          </a:p>
        </p:txBody>
      </p:sp>
      <p:sp>
        <p:nvSpPr>
          <p:cNvPr id="14340" name="Rectangle 3"/>
          <p:cNvSpPr>
            <a:spLocks noGrp="1" noChangeArrowheads="1"/>
          </p:cNvSpPr>
          <p:nvPr>
            <p:ph type="body" sz="half" idx="4294967295"/>
          </p:nvPr>
        </p:nvSpPr>
        <p:spPr>
          <a:xfrm>
            <a:off x="468313" y="1268413"/>
            <a:ext cx="4751387" cy="4525962"/>
          </a:xfrm>
        </p:spPr>
        <p:txBody>
          <a:bodyPr/>
          <a:lstStyle/>
          <a:p>
            <a:pPr eaLnBrk="1" hangingPunct="1"/>
            <a:endParaRPr lang="sv-SE" altLang="sv-SE" sz="2800" dirty="0"/>
          </a:p>
          <a:p>
            <a:pPr eaLnBrk="1" hangingPunct="1"/>
            <a:r>
              <a:rPr lang="sv-SE" altLang="sv-SE" sz="2400" dirty="0"/>
              <a:t>Är en känsla dom uppstår ur att hunden känner sig hotad eller pressad</a:t>
            </a:r>
          </a:p>
          <a:p>
            <a:pPr eaLnBrk="1" hangingPunct="1"/>
            <a:endParaRPr lang="sv-SE" altLang="sv-SE" sz="2400" dirty="0"/>
          </a:p>
          <a:p>
            <a:pPr eaLnBrk="1" hangingPunct="1">
              <a:buFontTx/>
              <a:buNone/>
            </a:pPr>
            <a:r>
              <a:rPr lang="sv-SE" altLang="sv-SE" sz="2400" dirty="0"/>
              <a:t>Målsättning:</a:t>
            </a:r>
          </a:p>
          <a:p>
            <a:pPr eaLnBrk="1" hangingPunct="1"/>
            <a:r>
              <a:rPr lang="sv-SE" altLang="sv-SE" sz="2400" dirty="0"/>
              <a:t>ta befäl över något/någon </a:t>
            </a:r>
          </a:p>
          <a:p>
            <a:pPr eaLnBrk="1" hangingPunct="1"/>
            <a:r>
              <a:rPr lang="sv-SE" altLang="sv-SE" sz="2400" dirty="0"/>
              <a:t>skrämma bort (rädd för) – öka avstånd till </a:t>
            </a:r>
          </a:p>
          <a:p>
            <a:pPr eaLnBrk="1" hangingPunct="1"/>
            <a:r>
              <a:rPr lang="sv-SE" altLang="sv-SE" sz="2400" dirty="0"/>
              <a:t>vinna en kamp, början på försvar</a:t>
            </a:r>
          </a:p>
        </p:txBody>
      </p:sp>
      <p:pic>
        <p:nvPicPr>
          <p:cNvPr id="14341"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645150" y="1916113"/>
            <a:ext cx="3498850" cy="3921125"/>
          </a:xfr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583712" y="1064586"/>
            <a:ext cx="4902938" cy="86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sv-SE" altLang="sv-SE" sz="2700" b="1" dirty="0">
                <a:solidFill>
                  <a:schemeClr val="tx2"/>
                </a:solidFill>
              </a:rPr>
              <a:t>Aggression</a:t>
            </a:r>
          </a:p>
        </p:txBody>
      </p:sp>
      <p:sp>
        <p:nvSpPr>
          <p:cNvPr id="38915" name="Rectangle 3"/>
          <p:cNvSpPr>
            <a:spLocks noChangeArrowheads="1"/>
          </p:cNvSpPr>
          <p:nvPr/>
        </p:nvSpPr>
        <p:spPr bwMode="auto">
          <a:xfrm>
            <a:off x="1657350" y="2343150"/>
            <a:ext cx="28575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sv-SE" altLang="sv-SE" sz="1800" b="1" i="1" dirty="0" err="1"/>
              <a:t>öronresning</a:t>
            </a:r>
            <a:endParaRPr lang="sv-SE" altLang="sv-SE" sz="1800" b="1" i="1" dirty="0"/>
          </a:p>
          <a:p>
            <a:pPr eaLnBrk="1" hangingPunct="1"/>
            <a:r>
              <a:rPr lang="sv-SE" altLang="sv-SE" sz="1800" b="1" i="1" dirty="0"/>
              <a:t>stillastående</a:t>
            </a:r>
          </a:p>
          <a:p>
            <a:pPr eaLnBrk="1" hangingPunct="1"/>
            <a:r>
              <a:rPr lang="sv-SE" altLang="sv-SE" sz="1800" b="1" i="1" dirty="0"/>
              <a:t>stel blick</a:t>
            </a:r>
          </a:p>
          <a:p>
            <a:pPr eaLnBrk="1" hangingPunct="1"/>
            <a:r>
              <a:rPr lang="sv-SE" altLang="sv-SE" sz="1800" b="1" i="1" dirty="0"/>
              <a:t>resning av svans</a:t>
            </a:r>
          </a:p>
          <a:p>
            <a:pPr eaLnBrk="1" hangingPunct="1"/>
            <a:r>
              <a:rPr lang="sv-SE" altLang="sv-SE" sz="1800" b="1" i="1" dirty="0"/>
              <a:t>stel kroppshållning</a:t>
            </a:r>
          </a:p>
          <a:p>
            <a:pPr eaLnBrk="1" hangingPunct="1"/>
            <a:r>
              <a:rPr lang="sv-SE" altLang="sv-SE" sz="1800" b="1" i="1" dirty="0"/>
              <a:t>ragg</a:t>
            </a:r>
          </a:p>
          <a:p>
            <a:pPr eaLnBrk="1" hangingPunct="1"/>
            <a:r>
              <a:rPr lang="sv-SE" altLang="sv-SE" sz="1800" b="1" i="1" dirty="0"/>
              <a:t>morrning</a:t>
            </a:r>
          </a:p>
          <a:p>
            <a:pPr eaLnBrk="1" hangingPunct="1"/>
            <a:r>
              <a:rPr lang="sv-SE" altLang="sv-SE" sz="1800" b="1" i="1" dirty="0"/>
              <a:t>tandvisning</a:t>
            </a:r>
          </a:p>
          <a:p>
            <a:pPr eaLnBrk="1" hangingPunct="1"/>
            <a:r>
              <a:rPr lang="sv-SE" altLang="sv-SE" sz="1800" b="1" i="1" dirty="0"/>
              <a:t>skall</a:t>
            </a:r>
          </a:p>
          <a:p>
            <a:pPr eaLnBrk="1" hangingPunct="1"/>
            <a:r>
              <a:rPr lang="sv-SE" altLang="sv-SE" sz="1800" b="1" i="1" dirty="0"/>
              <a:t>attack</a:t>
            </a:r>
          </a:p>
          <a:p>
            <a:pPr eaLnBrk="1" hangingPunct="1"/>
            <a:r>
              <a:rPr lang="sv-SE" altLang="sv-SE" sz="1800" b="1" i="1" dirty="0"/>
              <a:t>bett</a:t>
            </a:r>
          </a:p>
        </p:txBody>
      </p:sp>
      <p:pic>
        <p:nvPicPr>
          <p:cNvPr id="38916" name="Picture 4" descr="Aggression0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897" y="2349103"/>
            <a:ext cx="2574143" cy="32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812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p:txBody>
          <a:bodyPr/>
          <a:lstStyle/>
          <a:p>
            <a:pPr eaLnBrk="1" hangingPunct="1"/>
            <a:r>
              <a:rPr lang="sv-SE" altLang="sv-SE" sz="3600"/>
              <a:t>Aggression, hur ser det ut</a:t>
            </a:r>
          </a:p>
        </p:txBody>
      </p:sp>
      <p:sp>
        <p:nvSpPr>
          <p:cNvPr id="15364" name="Rectangle 3"/>
          <p:cNvSpPr>
            <a:spLocks noGrp="1" noChangeArrowheads="1"/>
          </p:cNvSpPr>
          <p:nvPr>
            <p:ph type="body" idx="4294967295"/>
          </p:nvPr>
        </p:nvSpPr>
        <p:spPr>
          <a:xfrm>
            <a:off x="179388" y="1628775"/>
            <a:ext cx="8734425" cy="4525963"/>
          </a:xfrm>
        </p:spPr>
        <p:txBody>
          <a:bodyPr/>
          <a:lstStyle/>
          <a:p>
            <a:pPr eaLnBrk="1" hangingPunct="1"/>
            <a:r>
              <a:rPr lang="sv-SE" altLang="sv-SE"/>
              <a:t>Morrning och/eller skall redan i valplådan</a:t>
            </a:r>
          </a:p>
          <a:p>
            <a:pPr eaLnBrk="1" hangingPunct="1"/>
            <a:r>
              <a:rPr lang="sv-SE" altLang="sv-SE"/>
              <a:t>Tillbakadragna läppar, visar tänderna</a:t>
            </a:r>
          </a:p>
          <a:p>
            <a:pPr eaLnBrk="1" hangingPunct="1"/>
            <a:r>
              <a:rPr lang="sv-SE" altLang="sv-SE"/>
              <a:t>Nafsar eller ”snappar” med tänderna</a:t>
            </a:r>
          </a:p>
          <a:p>
            <a:pPr eaLnBrk="1" hangingPunct="1"/>
            <a:r>
              <a:rPr lang="sv-SE" altLang="sv-SE"/>
              <a:t>Bett – attack</a:t>
            </a:r>
          </a:p>
          <a:p>
            <a:pPr eaLnBrk="1" hangingPunct="1"/>
            <a:r>
              <a:rPr lang="sv-SE" altLang="sv-SE"/>
              <a:t>Position för svans, öron och kroppshållning</a:t>
            </a:r>
          </a:p>
        </p:txBody>
      </p:sp>
      <p:pic>
        <p:nvPicPr>
          <p:cNvPr id="15365" name="Picture 5" descr="angrydo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5084763"/>
            <a:ext cx="165576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hog-dogging23_358845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4868863"/>
            <a:ext cx="18716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3447786819">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5084763"/>
            <a:ext cx="208756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3" name="Picture 2" descr="arga-pud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89415"/>
            <a:ext cx="10202172" cy="675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250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4378498"/>
          </a:xfrm>
        </p:spPr>
        <p:txBody>
          <a:bodyPr/>
          <a:lstStyle/>
          <a:p>
            <a:r>
              <a:rPr lang="sv-SE" dirty="0" err="1"/>
              <a:t>Ontogenesen</a:t>
            </a:r>
            <a:r>
              <a:rPr lang="sv-SE" dirty="0"/>
              <a:t/>
            </a:r>
            <a:br>
              <a:rPr lang="sv-SE" dirty="0"/>
            </a:br>
            <a:r>
              <a:rPr lang="sv-SE" sz="2800" dirty="0"/>
              <a:t>Individens utveckling</a:t>
            </a:r>
            <a:br>
              <a:rPr lang="sv-SE" sz="2800" dirty="0"/>
            </a:br>
            <a:r>
              <a:rPr lang="sv-SE" sz="2800" dirty="0"/>
              <a:t/>
            </a:r>
            <a:br>
              <a:rPr lang="sv-SE" sz="2800" dirty="0"/>
            </a:br>
            <a:r>
              <a:rPr lang="sv-SE" sz="2800" dirty="0"/>
              <a:t/>
            </a:r>
            <a:br>
              <a:rPr lang="sv-SE" sz="2800" dirty="0"/>
            </a:br>
            <a:r>
              <a:rPr lang="sv-SE" sz="2800" dirty="0"/>
              <a:t/>
            </a:r>
            <a:br>
              <a:rPr lang="sv-SE" sz="2800" dirty="0"/>
            </a:br>
            <a:r>
              <a:rPr lang="sv-SE" sz="2800" dirty="0"/>
              <a:t/>
            </a:r>
            <a:br>
              <a:rPr lang="sv-SE" sz="2800" dirty="0"/>
            </a:br>
            <a:r>
              <a:rPr lang="sv-SE" sz="2800" dirty="0"/>
              <a:t>Mognadsprocesser </a:t>
            </a:r>
            <a:br>
              <a:rPr lang="sv-SE" sz="2800" dirty="0"/>
            </a:br>
            <a:r>
              <a:rPr lang="sv-SE" sz="2800" dirty="0"/>
              <a:t>i hjärnan. ökad kontroll av nerver och erfarenheter</a:t>
            </a:r>
            <a:r>
              <a:rPr lang="sv-SE" dirty="0"/>
              <a:t/>
            </a:r>
            <a:br>
              <a:rPr lang="sv-SE" dirty="0"/>
            </a:br>
            <a:endParaRPr lang="sv-SE" dirty="0"/>
          </a:p>
        </p:txBody>
      </p:sp>
      <p:pic>
        <p:nvPicPr>
          <p:cNvPr id="3" name="Picture 4" descr="Hund-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700808"/>
            <a:ext cx="9620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697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83568" y="836712"/>
            <a:ext cx="8460433" cy="4524315"/>
          </a:xfrm>
          <a:prstGeom prst="rect">
            <a:avLst/>
          </a:prstGeom>
        </p:spPr>
        <p:txBody>
          <a:bodyPr wrap="square">
            <a:spAutoFit/>
          </a:bodyPr>
          <a:lstStyle/>
          <a:p>
            <a:pPr algn="ctr"/>
            <a:r>
              <a:rPr lang="sv-SE" sz="2700" b="1" dirty="0">
                <a:latin typeface="LiberationSans"/>
              </a:rPr>
              <a:t>Typer av aggression</a:t>
            </a:r>
          </a:p>
          <a:p>
            <a:pPr algn="ctr"/>
            <a:endParaRPr lang="sv-SE" sz="2700" b="1" dirty="0">
              <a:latin typeface="LiberationSans"/>
            </a:endParaRPr>
          </a:p>
          <a:p>
            <a:r>
              <a:rPr lang="sv-SE" sz="600" dirty="0">
                <a:latin typeface="SegoeUI"/>
              </a:rPr>
              <a:t> </a:t>
            </a:r>
            <a:r>
              <a:rPr lang="sv-SE" b="1" i="1" dirty="0">
                <a:latin typeface="LiberationSans"/>
              </a:rPr>
              <a:t>Reserelaterad aggression</a:t>
            </a:r>
          </a:p>
          <a:p>
            <a:endParaRPr lang="sv-SE" b="1" i="1" dirty="0">
              <a:latin typeface="LiberationSans"/>
            </a:endParaRPr>
          </a:p>
          <a:p>
            <a:r>
              <a:rPr lang="sv-SE" b="1" i="1" dirty="0">
                <a:latin typeface="LiberationSans"/>
              </a:rPr>
              <a:t>Revirförsvar</a:t>
            </a:r>
          </a:p>
          <a:p>
            <a:endParaRPr lang="sv-SE" b="1" i="1" dirty="0">
              <a:latin typeface="LiberationSans"/>
            </a:endParaRPr>
          </a:p>
          <a:p>
            <a:r>
              <a:rPr lang="sv-SE" b="1" i="1" dirty="0">
                <a:latin typeface="LiberationSans"/>
              </a:rPr>
              <a:t>Resursförsvar</a:t>
            </a:r>
          </a:p>
          <a:p>
            <a:endParaRPr lang="sv-SE" b="1" i="1" dirty="0">
              <a:latin typeface="LiberationSans"/>
            </a:endParaRPr>
          </a:p>
          <a:p>
            <a:r>
              <a:rPr lang="sv-SE" b="1" i="1" dirty="0">
                <a:latin typeface="LiberationSans"/>
              </a:rPr>
              <a:t>Dominansrelaterad aggression</a:t>
            </a:r>
          </a:p>
          <a:p>
            <a:endParaRPr lang="sv-SE" b="1" i="1" dirty="0">
              <a:latin typeface="LiberationSans"/>
            </a:endParaRPr>
          </a:p>
          <a:p>
            <a:r>
              <a:rPr lang="sv-SE" b="1" i="1" dirty="0">
                <a:latin typeface="SegoeUI"/>
              </a:rPr>
              <a:t>”</a:t>
            </a:r>
            <a:r>
              <a:rPr lang="sv-SE" b="1" i="1" dirty="0">
                <a:latin typeface="LiberationSans"/>
              </a:rPr>
              <a:t>Jakt-aggression”</a:t>
            </a:r>
          </a:p>
          <a:p>
            <a:endParaRPr lang="sv-SE" b="1" i="1" dirty="0">
              <a:latin typeface="LiberationSans"/>
            </a:endParaRPr>
          </a:p>
          <a:p>
            <a:r>
              <a:rPr lang="sv-SE" b="1" i="1" dirty="0"/>
              <a:t>Situationsspecifikt, riktat hund, människa, plats mm</a:t>
            </a:r>
          </a:p>
          <a:p>
            <a:endParaRPr lang="sv-SE" b="1" i="1" dirty="0"/>
          </a:p>
          <a:p>
            <a:endParaRPr lang="sv-SE" b="1" i="1" dirty="0"/>
          </a:p>
        </p:txBody>
      </p:sp>
    </p:spTree>
    <p:extLst>
      <p:ext uri="{BB962C8B-B14F-4D97-AF65-F5344CB8AC3E}">
        <p14:creationId xmlns:p14="http://schemas.microsoft.com/office/powerpoint/2010/main" val="622989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14375" y="714375"/>
            <a:ext cx="7772400" cy="1143000"/>
          </a:xfrm>
        </p:spPr>
        <p:txBody>
          <a:bodyPr/>
          <a:lstStyle/>
          <a:p>
            <a:pPr eaLnBrk="1" hangingPunct="1"/>
            <a:r>
              <a:rPr lang="sv-SE" altLang="sv-SE"/>
              <a:t>FÖRSVAR</a:t>
            </a:r>
          </a:p>
        </p:txBody>
      </p:sp>
      <p:pic>
        <p:nvPicPr>
          <p:cNvPr id="16389" name="Picture 9" descr="Dobfancier's_Minix_Baronezza_modprov_SM_1993 utklipp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419475" y="4005263"/>
            <a:ext cx="2373313" cy="2519362"/>
          </a:xfrm>
          <a:noFill/>
        </p:spPr>
      </p:pic>
      <p:pic>
        <p:nvPicPr>
          <p:cNvPr id="3" name="Bildobjekt 2" descr="Försvarsmaktens myndighetsledning [ redigera | redigera wikitex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025809"/>
            <a:ext cx="3810000" cy="1310640"/>
          </a:xfrm>
          <a:prstGeom prst="rect">
            <a:avLst/>
          </a:prstGeom>
        </p:spPr>
      </p:pic>
      <p:sp>
        <p:nvSpPr>
          <p:cNvPr id="4" name="Platshållare för text 3"/>
          <p:cNvSpPr>
            <a:spLocks noGrp="1"/>
          </p:cNvSpPr>
          <p:nvPr>
            <p:ph type="body" sz="half" idx="1"/>
          </p:nvPr>
        </p:nvSpPr>
        <p:spPr/>
        <p:txBody>
          <a:bodyPr/>
          <a:lstStyle/>
          <a:p>
            <a:pPr marL="0" indent="0">
              <a:buNone/>
            </a:pPr>
            <a:endParaRPr lang="sv-SE" b="1" dirty="0">
              <a:solidFill>
                <a:srgbClr val="FF0000"/>
              </a:solidFill>
            </a:endParaRPr>
          </a:p>
          <a:p>
            <a:pPr marL="0" indent="0">
              <a:buNone/>
            </a:pPr>
            <a:endParaRPr lang="sv-SE" b="1" dirty="0">
              <a:solidFill>
                <a:srgbClr val="FF0000"/>
              </a:solidFill>
            </a:endParaRPr>
          </a:p>
          <a:p>
            <a:pPr marL="0" indent="0">
              <a:buNone/>
            </a:pPr>
            <a:r>
              <a:rPr lang="sv-SE" b="1" dirty="0">
                <a:solidFill>
                  <a:srgbClr val="FF0000"/>
                </a:solidFill>
              </a:rPr>
              <a:t>Viljan att hålla en fiende borta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eaLnBrk="1" hangingPunct="1"/>
            <a:r>
              <a:rPr lang="sv-SE" altLang="sv-SE" b="1" dirty="0"/>
              <a:t>Dominansbeteenden</a:t>
            </a:r>
          </a:p>
        </p:txBody>
      </p:sp>
      <p:sp>
        <p:nvSpPr>
          <p:cNvPr id="47107" name="Rectangle 3"/>
          <p:cNvSpPr>
            <a:spLocks noGrp="1" noChangeArrowheads="1"/>
          </p:cNvSpPr>
          <p:nvPr>
            <p:ph type="body" idx="1"/>
          </p:nvPr>
        </p:nvSpPr>
        <p:spPr>
          <a:xfrm>
            <a:off x="2456121" y="2457450"/>
            <a:ext cx="6172338" cy="2833217"/>
          </a:xfrm>
        </p:spPr>
        <p:txBody>
          <a:bodyPr>
            <a:normAutofit fontScale="92500"/>
          </a:bodyPr>
          <a:lstStyle/>
          <a:p>
            <a:pPr eaLnBrk="1" hangingPunct="1">
              <a:lnSpc>
                <a:spcPct val="80000"/>
              </a:lnSpc>
            </a:pPr>
            <a:r>
              <a:rPr lang="sv-SE" altLang="sv-SE" sz="2100" b="1" dirty="0"/>
              <a:t>Stå i vägen – inte flytta på sig</a:t>
            </a:r>
          </a:p>
          <a:p>
            <a:pPr eaLnBrk="1" hangingPunct="1">
              <a:lnSpc>
                <a:spcPct val="80000"/>
              </a:lnSpc>
            </a:pPr>
            <a:r>
              <a:rPr lang="sv-SE" altLang="sv-SE" sz="2100" b="1" dirty="0"/>
              <a:t>Lägga tassen på – kräva</a:t>
            </a:r>
          </a:p>
          <a:p>
            <a:pPr eaLnBrk="1" hangingPunct="1">
              <a:lnSpc>
                <a:spcPct val="80000"/>
              </a:lnSpc>
            </a:pPr>
            <a:r>
              <a:rPr lang="sv-SE" altLang="sv-SE" sz="2100" b="1" dirty="0"/>
              <a:t>Ligga, sitta på föraren</a:t>
            </a:r>
          </a:p>
          <a:p>
            <a:pPr eaLnBrk="1" hangingPunct="1">
              <a:lnSpc>
                <a:spcPct val="80000"/>
              </a:lnSpc>
            </a:pPr>
            <a:r>
              <a:rPr lang="sv-SE" altLang="sv-SE" sz="2100" b="1" dirty="0"/>
              <a:t>Lägga huvudet på skuldran på en annan hund</a:t>
            </a:r>
          </a:p>
          <a:p>
            <a:pPr eaLnBrk="1" hangingPunct="1">
              <a:lnSpc>
                <a:spcPct val="80000"/>
              </a:lnSpc>
            </a:pPr>
            <a:r>
              <a:rPr lang="sv-SE" altLang="sv-SE" sz="2100" b="1" dirty="0"/>
              <a:t>Rida</a:t>
            </a:r>
          </a:p>
          <a:p>
            <a:pPr eaLnBrk="1" hangingPunct="1">
              <a:lnSpc>
                <a:spcPct val="80000"/>
              </a:lnSpc>
            </a:pPr>
            <a:r>
              <a:rPr lang="sv-SE" altLang="sv-SE" sz="2100" b="1" dirty="0"/>
              <a:t>Morra</a:t>
            </a:r>
          </a:p>
          <a:p>
            <a:pPr eaLnBrk="1" hangingPunct="1">
              <a:lnSpc>
                <a:spcPct val="80000"/>
              </a:lnSpc>
            </a:pPr>
            <a:r>
              <a:rPr lang="sv-SE" altLang="sv-SE" sz="2100" b="1" dirty="0"/>
              <a:t>Stirra – Mota</a:t>
            </a:r>
          </a:p>
          <a:p>
            <a:pPr eaLnBrk="1" hangingPunct="1">
              <a:lnSpc>
                <a:spcPct val="80000"/>
              </a:lnSpc>
            </a:pPr>
            <a:r>
              <a:rPr lang="sv-SE" altLang="sv-SE" sz="2100" b="1" dirty="0"/>
              <a:t>Inta en högre position</a:t>
            </a:r>
          </a:p>
          <a:p>
            <a:pPr eaLnBrk="1" hangingPunct="1">
              <a:lnSpc>
                <a:spcPct val="80000"/>
              </a:lnSpc>
            </a:pPr>
            <a:r>
              <a:rPr lang="sv-SE" altLang="sv-SE" sz="2100" b="1" dirty="0"/>
              <a:t>Gå framför – välja väg</a:t>
            </a:r>
          </a:p>
        </p:txBody>
      </p:sp>
    </p:spTree>
    <p:extLst>
      <p:ext uri="{BB962C8B-B14F-4D97-AF65-F5344CB8AC3E}">
        <p14:creationId xmlns:p14="http://schemas.microsoft.com/office/powerpoint/2010/main" val="793260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image036.jpg"/>
          <p:cNvPicPr>
            <a:picLocks noChangeAspect="1"/>
          </p:cNvPicPr>
          <p:nvPr/>
        </p:nvPicPr>
        <p:blipFill>
          <a:blip r:embed="rId2" cstate="print"/>
          <a:stretch>
            <a:fillRect/>
          </a:stretch>
        </p:blipFill>
        <p:spPr>
          <a:xfrm>
            <a:off x="2554941" y="857250"/>
            <a:ext cx="4034118" cy="5143500"/>
          </a:xfrm>
          <a:prstGeom prst="rect">
            <a:avLst/>
          </a:prstGeom>
        </p:spPr>
      </p:pic>
    </p:spTree>
    <p:extLst>
      <p:ext uri="{BB962C8B-B14F-4D97-AF65-F5344CB8AC3E}">
        <p14:creationId xmlns:p14="http://schemas.microsoft.com/office/powerpoint/2010/main" val="2525184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755577" y="1771291"/>
            <a:ext cx="7344816" cy="346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sv-SE" altLang="sv-SE" sz="2700" b="1" dirty="0"/>
              <a:t>Underkastelse/Uppgivenhet</a:t>
            </a:r>
          </a:p>
          <a:p>
            <a:pPr algn="ctr" eaLnBrk="1" hangingPunct="1"/>
            <a:endParaRPr lang="sv-SE" altLang="sv-SE" sz="3000" dirty="0"/>
          </a:p>
          <a:p>
            <a:pPr algn="ctr" eaLnBrk="1" hangingPunct="1"/>
            <a:r>
              <a:rPr lang="sv-SE" altLang="sv-SE" sz="1800" b="1" i="1" dirty="0"/>
              <a:t>Hunden lägger sig på rygg </a:t>
            </a:r>
          </a:p>
          <a:p>
            <a:pPr algn="ctr" eaLnBrk="1" hangingPunct="1"/>
            <a:r>
              <a:rPr lang="sv-SE" altLang="sv-SE" sz="1800" b="1" i="1" dirty="0"/>
              <a:t>och blottar genitalierna, </a:t>
            </a:r>
          </a:p>
          <a:p>
            <a:pPr algn="ctr" eaLnBrk="1" hangingPunct="1"/>
            <a:r>
              <a:rPr lang="sv-SE" altLang="sv-SE" sz="1800" b="1" i="1" dirty="0"/>
              <a:t>tittar bort med långa mungipor, </a:t>
            </a:r>
          </a:p>
          <a:p>
            <a:pPr algn="ctr" eaLnBrk="1" hangingPunct="1"/>
            <a:r>
              <a:rPr lang="sv-SE" altLang="sv-SE" sz="1800" b="1" i="1" dirty="0"/>
              <a:t>bakåtlagda öron </a:t>
            </a:r>
          </a:p>
          <a:p>
            <a:pPr algn="ctr" eaLnBrk="1" hangingPunct="1"/>
            <a:r>
              <a:rPr lang="sv-SE" altLang="sv-SE" sz="1800" b="1" i="1" dirty="0"/>
              <a:t>och visar total uppgivenhet.</a:t>
            </a:r>
          </a:p>
          <a:p>
            <a:pPr algn="ctr" eaLnBrk="1" hangingPunct="1"/>
            <a:endParaRPr lang="sv-SE" altLang="sv-SE" sz="1800" b="1" i="1" dirty="0"/>
          </a:p>
          <a:p>
            <a:pPr algn="ctr" eaLnBrk="1" hangingPunct="1"/>
            <a:r>
              <a:rPr lang="sv-SE" altLang="sv-SE" sz="1800" b="1" i="1" dirty="0"/>
              <a:t>Reaktionen är vanligast </a:t>
            </a:r>
          </a:p>
          <a:p>
            <a:pPr algn="ctr" eaLnBrk="1" hangingPunct="1"/>
            <a:r>
              <a:rPr lang="sv-SE" altLang="sv-SE" sz="1800" b="1" i="1" dirty="0"/>
              <a:t>i sociala sammanhang </a:t>
            </a:r>
          </a:p>
          <a:p>
            <a:pPr algn="ctr" eaLnBrk="1" hangingPunct="1"/>
            <a:r>
              <a:rPr lang="sv-SE" altLang="sv-SE" sz="1800" b="1" i="1" dirty="0"/>
              <a:t>mot människor eller andra hundar.</a:t>
            </a:r>
          </a:p>
        </p:txBody>
      </p:sp>
    </p:spTree>
    <p:extLst>
      <p:ext uri="{BB962C8B-B14F-4D97-AF65-F5344CB8AC3E}">
        <p14:creationId xmlns:p14="http://schemas.microsoft.com/office/powerpoint/2010/main" val="1353992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tshållare för sidfo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r>
              <a:rPr lang="sv-SE" altLang="sv-SE" sz="1400"/>
              <a:t>se</a:t>
            </a:r>
          </a:p>
        </p:txBody>
      </p:sp>
      <p:sp>
        <p:nvSpPr>
          <p:cNvPr id="17411" name="Rectangle 2"/>
          <p:cNvSpPr>
            <a:spLocks noGrp="1" noChangeArrowheads="1"/>
          </p:cNvSpPr>
          <p:nvPr>
            <p:ph type="title" idx="4294967295"/>
          </p:nvPr>
        </p:nvSpPr>
        <p:spPr/>
        <p:txBody>
          <a:bodyPr/>
          <a:lstStyle/>
          <a:p>
            <a:pPr eaLnBrk="1" hangingPunct="1"/>
            <a:r>
              <a:rPr lang="sv-SE" altLang="sv-SE"/>
              <a:t>Stress</a:t>
            </a:r>
          </a:p>
        </p:txBody>
      </p:sp>
      <p:sp>
        <p:nvSpPr>
          <p:cNvPr id="17412" name="Rectangle 3"/>
          <p:cNvSpPr>
            <a:spLocks noGrp="1" noChangeArrowheads="1"/>
          </p:cNvSpPr>
          <p:nvPr>
            <p:ph type="body" idx="4294967295"/>
          </p:nvPr>
        </p:nvSpPr>
        <p:spPr>
          <a:xfrm>
            <a:off x="4919663" y="1600200"/>
            <a:ext cx="3767137" cy="4525963"/>
          </a:xfrm>
        </p:spPr>
        <p:txBody>
          <a:bodyPr/>
          <a:lstStyle/>
          <a:p>
            <a:pPr eaLnBrk="1" hangingPunct="1"/>
            <a:endParaRPr lang="sv-SE" altLang="sv-SE"/>
          </a:p>
          <a:p>
            <a:pPr eaLnBrk="1" hangingPunct="1"/>
            <a:r>
              <a:rPr lang="sv-SE" altLang="sv-SE"/>
              <a:t>Vad är stress?</a:t>
            </a:r>
          </a:p>
          <a:p>
            <a:pPr eaLnBrk="1" hangingPunct="1"/>
            <a:r>
              <a:rPr lang="sv-SE" altLang="sv-SE"/>
              <a:t>Vad händer vid stress?</a:t>
            </a:r>
          </a:p>
          <a:p>
            <a:pPr eaLnBrk="1" hangingPunct="1"/>
            <a:r>
              <a:rPr lang="sv-SE" altLang="sv-SE"/>
              <a:t>Vad utlöser stress?</a:t>
            </a:r>
          </a:p>
        </p:txBody>
      </p:sp>
      <p:pic>
        <p:nvPicPr>
          <p:cNvPr id="17413" name="Picture 4" descr="j02889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989138"/>
            <a:ext cx="3671888"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385888" y="1229486"/>
            <a:ext cx="6372225" cy="457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600075">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sv-SE" altLang="sv-SE" sz="2700" b="1" dirty="0"/>
              <a:t>Stress</a:t>
            </a:r>
          </a:p>
          <a:p>
            <a:pPr algn="ctr" eaLnBrk="1" hangingPunct="1"/>
            <a:endParaRPr lang="sv-SE" altLang="sv-SE" sz="3000" dirty="0"/>
          </a:p>
          <a:p>
            <a:pPr algn="ctr" eaLnBrk="1" hangingPunct="1"/>
            <a:r>
              <a:rPr lang="sv-SE" altLang="sv-SE" sz="1800" b="1" i="1" dirty="0"/>
              <a:t>Individens beredskapsläge mot omgivningen.</a:t>
            </a:r>
          </a:p>
          <a:p>
            <a:pPr algn="ctr" eaLnBrk="1" hangingPunct="1"/>
            <a:endParaRPr lang="sv-SE" altLang="sv-SE" sz="1800" b="1" i="1" dirty="0"/>
          </a:p>
          <a:p>
            <a:pPr algn="ctr" eaLnBrk="1" hangingPunct="1"/>
            <a:r>
              <a:rPr lang="sv-SE" altLang="sv-SE" sz="1800" b="1" i="1" dirty="0"/>
              <a:t>Nödvändigt och nyttigt för att klara påfrestningar.</a:t>
            </a:r>
          </a:p>
          <a:p>
            <a:pPr algn="ctr" eaLnBrk="1" hangingPunct="1"/>
            <a:endParaRPr lang="sv-SE" altLang="sv-SE" sz="1800" b="1" i="1" dirty="0"/>
          </a:p>
          <a:p>
            <a:pPr algn="ctr" eaLnBrk="1" hangingPunct="1"/>
            <a:r>
              <a:rPr lang="sv-SE" altLang="sv-SE" sz="1800" b="1" i="1" dirty="0"/>
              <a:t>Upprepad stress – ökar </a:t>
            </a:r>
            <a:r>
              <a:rPr lang="sv-SE" altLang="sv-SE" sz="1800" b="1" i="1" dirty="0" err="1"/>
              <a:t>cortoidhalten</a:t>
            </a:r>
            <a:endParaRPr lang="sv-SE" altLang="sv-SE" sz="1800" b="1" i="1" dirty="0"/>
          </a:p>
          <a:p>
            <a:pPr algn="ctr" eaLnBrk="1" hangingPunct="1"/>
            <a:endParaRPr lang="sv-SE" altLang="sv-SE" sz="1800" b="1" i="1" dirty="0"/>
          </a:p>
          <a:p>
            <a:pPr algn="ctr" eaLnBrk="1" hangingPunct="1"/>
            <a:r>
              <a:rPr lang="sv-SE" altLang="sv-SE" sz="1800" b="1" i="1" dirty="0"/>
              <a:t>Energitjuv</a:t>
            </a:r>
          </a:p>
          <a:p>
            <a:pPr algn="ctr" eaLnBrk="1" hangingPunct="1"/>
            <a:endParaRPr lang="sv-SE" altLang="sv-SE" sz="1800" b="1" i="1" dirty="0"/>
          </a:p>
          <a:p>
            <a:pPr algn="ctr" eaLnBrk="1" hangingPunct="1"/>
            <a:r>
              <a:rPr lang="sv-SE" altLang="sv-SE" sz="1800" b="1" i="1" dirty="0"/>
              <a:t>Fysiska problem</a:t>
            </a:r>
          </a:p>
          <a:p>
            <a:pPr algn="ctr" eaLnBrk="1" hangingPunct="1"/>
            <a:endParaRPr lang="sv-SE" altLang="sv-SE" sz="1800" b="1" i="1" dirty="0"/>
          </a:p>
          <a:p>
            <a:pPr algn="ctr" eaLnBrk="1" hangingPunct="1"/>
            <a:r>
              <a:rPr lang="sv-SE" altLang="sv-SE" sz="1800" b="1" i="1" dirty="0"/>
              <a:t>Psykiska problem</a:t>
            </a:r>
          </a:p>
          <a:p>
            <a:pPr algn="ctr" eaLnBrk="1" hangingPunct="1"/>
            <a:endParaRPr lang="sv-SE" altLang="sv-SE" sz="1800" b="1" i="1" dirty="0"/>
          </a:p>
          <a:p>
            <a:pPr algn="ctr" eaLnBrk="1" hangingPunct="1"/>
            <a:endParaRPr lang="sv-SE" altLang="sv-SE" sz="1800" b="1" i="1" dirty="0"/>
          </a:p>
        </p:txBody>
      </p:sp>
    </p:spTree>
    <p:extLst>
      <p:ext uri="{BB962C8B-B14F-4D97-AF65-F5344CB8AC3E}">
        <p14:creationId xmlns:p14="http://schemas.microsoft.com/office/powerpoint/2010/main" val="3959701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986586" y="1305342"/>
            <a:ext cx="517321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1057275" algn="l"/>
              </a:tabLst>
              <a:defRPr sz="2000">
                <a:solidFill>
                  <a:schemeClr val="tx1"/>
                </a:solidFill>
                <a:latin typeface="Arial" panose="020B0604020202020204" pitchFamily="34" charset="0"/>
              </a:defRPr>
            </a:lvl1pPr>
            <a:lvl2pPr marL="742950" indent="-285750">
              <a:tabLst>
                <a:tab pos="1057275" algn="l"/>
              </a:tabLst>
              <a:defRPr sz="2000">
                <a:solidFill>
                  <a:schemeClr val="tx1"/>
                </a:solidFill>
                <a:latin typeface="Arial" panose="020B0604020202020204" pitchFamily="34" charset="0"/>
              </a:defRPr>
            </a:lvl2pPr>
            <a:lvl3pPr marL="1143000" indent="-228600">
              <a:tabLst>
                <a:tab pos="1057275" algn="l"/>
              </a:tabLst>
              <a:defRPr sz="2000">
                <a:solidFill>
                  <a:schemeClr val="tx1"/>
                </a:solidFill>
                <a:latin typeface="Arial" panose="020B0604020202020204" pitchFamily="34" charset="0"/>
              </a:defRPr>
            </a:lvl3pPr>
            <a:lvl4pPr marL="1600200" indent="-228600">
              <a:tabLst>
                <a:tab pos="1057275" algn="l"/>
              </a:tabLst>
              <a:defRPr sz="2000">
                <a:solidFill>
                  <a:schemeClr val="tx1"/>
                </a:solidFill>
                <a:latin typeface="Arial" panose="020B0604020202020204" pitchFamily="34" charset="0"/>
              </a:defRPr>
            </a:lvl4pPr>
            <a:lvl5pPr marL="2057400" indent="-228600">
              <a:tabLst>
                <a:tab pos="1057275" algn="l"/>
              </a:tabLst>
              <a:defRPr sz="2000">
                <a:solidFill>
                  <a:schemeClr val="tx1"/>
                </a:solidFill>
                <a:latin typeface="Arial" panose="020B0604020202020204" pitchFamily="34" charset="0"/>
              </a:defRPr>
            </a:lvl5pPr>
            <a:lvl6pPr marL="2514600" indent="-228600" eaLnBrk="0" fontAlgn="base" hangingPunct="0">
              <a:spcBef>
                <a:spcPct val="0"/>
              </a:spcBef>
              <a:spcAft>
                <a:spcPct val="0"/>
              </a:spcAft>
              <a:tabLst>
                <a:tab pos="1057275" algn="l"/>
              </a:tabLst>
              <a:defRPr sz="2000">
                <a:solidFill>
                  <a:schemeClr val="tx1"/>
                </a:solidFill>
                <a:latin typeface="Arial" panose="020B0604020202020204" pitchFamily="34" charset="0"/>
              </a:defRPr>
            </a:lvl6pPr>
            <a:lvl7pPr marL="2971800" indent="-228600" eaLnBrk="0" fontAlgn="base" hangingPunct="0">
              <a:spcBef>
                <a:spcPct val="0"/>
              </a:spcBef>
              <a:spcAft>
                <a:spcPct val="0"/>
              </a:spcAft>
              <a:tabLst>
                <a:tab pos="1057275" algn="l"/>
              </a:tabLst>
              <a:defRPr sz="2000">
                <a:solidFill>
                  <a:schemeClr val="tx1"/>
                </a:solidFill>
                <a:latin typeface="Arial" panose="020B0604020202020204" pitchFamily="34" charset="0"/>
              </a:defRPr>
            </a:lvl7pPr>
            <a:lvl8pPr marL="3429000" indent="-228600" eaLnBrk="0" fontAlgn="base" hangingPunct="0">
              <a:spcBef>
                <a:spcPct val="0"/>
              </a:spcBef>
              <a:spcAft>
                <a:spcPct val="0"/>
              </a:spcAft>
              <a:tabLst>
                <a:tab pos="1057275" algn="l"/>
              </a:tabLst>
              <a:defRPr sz="2000">
                <a:solidFill>
                  <a:schemeClr val="tx1"/>
                </a:solidFill>
                <a:latin typeface="Arial" panose="020B0604020202020204" pitchFamily="34" charset="0"/>
              </a:defRPr>
            </a:lvl8pPr>
            <a:lvl9pPr marL="3886200" indent="-228600" eaLnBrk="0" fontAlgn="base" hangingPunct="0">
              <a:spcBef>
                <a:spcPct val="0"/>
              </a:spcBef>
              <a:spcAft>
                <a:spcPct val="0"/>
              </a:spcAft>
              <a:tabLst>
                <a:tab pos="1057275" algn="l"/>
              </a:tabLst>
              <a:defRPr sz="2000">
                <a:solidFill>
                  <a:schemeClr val="tx1"/>
                </a:solidFill>
                <a:latin typeface="Arial" panose="020B0604020202020204" pitchFamily="34" charset="0"/>
              </a:defRPr>
            </a:lvl9pPr>
          </a:lstStyle>
          <a:p>
            <a:pPr algn="ctr" eaLnBrk="1" hangingPunct="1"/>
            <a:r>
              <a:rPr lang="sv-SE" altLang="sv-SE" sz="2700" b="1" dirty="0"/>
              <a:t>Vad utlöser stress</a:t>
            </a:r>
          </a:p>
          <a:p>
            <a:pPr algn="ctr" eaLnBrk="1" hangingPunct="1"/>
            <a:endParaRPr lang="sv-SE" altLang="sv-SE" sz="2700" dirty="0"/>
          </a:p>
          <a:p>
            <a:pPr algn="ctr" eaLnBrk="1" hangingPunct="1"/>
            <a:r>
              <a:rPr lang="sv-SE" altLang="sv-SE" sz="1800" b="1" i="1" dirty="0"/>
              <a:t>Understimulering</a:t>
            </a:r>
          </a:p>
          <a:p>
            <a:pPr algn="ctr" eaLnBrk="1" hangingPunct="1"/>
            <a:r>
              <a:rPr lang="sv-SE" altLang="sv-SE" sz="1800" b="1" i="1" dirty="0"/>
              <a:t>Oregelbunden och/eller ojämn stimulering</a:t>
            </a:r>
          </a:p>
          <a:p>
            <a:pPr algn="ctr" eaLnBrk="1" hangingPunct="1"/>
            <a:r>
              <a:rPr lang="sv-SE" altLang="sv-SE" sz="1800" b="1" i="1" dirty="0"/>
              <a:t>Frustration </a:t>
            </a:r>
          </a:p>
          <a:p>
            <a:pPr algn="ctr" eaLnBrk="1" hangingPunct="1"/>
            <a:r>
              <a:rPr lang="sv-SE" altLang="sv-SE" sz="1800" b="1" i="1" dirty="0"/>
              <a:t>Hunden blir förhindrad att utföra en handling.</a:t>
            </a:r>
          </a:p>
          <a:p>
            <a:pPr algn="ctr" eaLnBrk="1" hangingPunct="1"/>
            <a:r>
              <a:rPr lang="sv-SE" altLang="sv-SE" sz="1800" b="1" i="1" dirty="0"/>
              <a:t>Motsatsförhållanden – aktivitet/passivitet</a:t>
            </a:r>
          </a:p>
          <a:p>
            <a:pPr algn="ctr" eaLnBrk="1" hangingPunct="1"/>
            <a:r>
              <a:rPr lang="sv-SE" altLang="sv-SE" sz="1800" b="1" i="1" dirty="0"/>
              <a:t>Otydliga regler och krav</a:t>
            </a:r>
          </a:p>
          <a:p>
            <a:pPr algn="ctr" eaLnBrk="1" hangingPunct="1"/>
            <a:r>
              <a:rPr lang="sv-SE" altLang="sv-SE" sz="1800" b="1" i="1" dirty="0"/>
              <a:t>Kyla/Värme</a:t>
            </a:r>
          </a:p>
          <a:p>
            <a:pPr algn="ctr" eaLnBrk="1" hangingPunct="1"/>
            <a:r>
              <a:rPr lang="sv-SE" altLang="sv-SE" sz="1800" b="1" i="1" dirty="0"/>
              <a:t>Överstimulering</a:t>
            </a:r>
          </a:p>
          <a:p>
            <a:pPr algn="ctr" eaLnBrk="1" hangingPunct="1"/>
            <a:endParaRPr lang="sv-SE" altLang="sv-SE" sz="1800" b="1" i="1" dirty="0"/>
          </a:p>
          <a:p>
            <a:pPr algn="ctr" eaLnBrk="1" hangingPunct="1"/>
            <a:r>
              <a:rPr lang="sv-SE" altLang="sv-SE" sz="1800" b="1" i="1" dirty="0"/>
              <a:t>En stressad hund har svårt för att koppla av </a:t>
            </a:r>
          </a:p>
          <a:p>
            <a:pPr algn="ctr" eaLnBrk="1" hangingPunct="1"/>
            <a:r>
              <a:rPr lang="sv-SE" altLang="sv-SE" sz="1800" b="1" i="1" dirty="0"/>
              <a:t>och förbrukar mycket energi i väntan på </a:t>
            </a:r>
          </a:p>
          <a:p>
            <a:pPr algn="ctr" eaLnBrk="1" hangingPunct="1"/>
            <a:r>
              <a:rPr lang="sv-SE" altLang="sv-SE" sz="1800" b="1" i="1" dirty="0"/>
              <a:t>att utföra en handling eller ett uppdrag.</a:t>
            </a:r>
          </a:p>
        </p:txBody>
      </p:sp>
    </p:spTree>
    <p:extLst>
      <p:ext uri="{BB962C8B-B14F-4D97-AF65-F5344CB8AC3E}">
        <p14:creationId xmlns:p14="http://schemas.microsoft.com/office/powerpoint/2010/main" val="2477579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a:t>Stress</a:t>
            </a:r>
          </a:p>
        </p:txBody>
      </p:sp>
      <p:sp>
        <p:nvSpPr>
          <p:cNvPr id="3" name="Platshållare för innehåll 2"/>
          <p:cNvSpPr>
            <a:spLocks noGrp="1"/>
          </p:cNvSpPr>
          <p:nvPr>
            <p:ph idx="1"/>
          </p:nvPr>
        </p:nvSpPr>
        <p:spPr>
          <a:xfrm>
            <a:off x="1371600" y="1750385"/>
            <a:ext cx="7607595" cy="4250365"/>
          </a:xfrm>
        </p:spPr>
        <p:txBody>
          <a:bodyPr>
            <a:normAutofit/>
          </a:bodyPr>
          <a:lstStyle/>
          <a:p>
            <a:r>
              <a:rPr lang="sv-SE" sz="1800" b="1" dirty="0"/>
              <a:t>Olika typer av stress</a:t>
            </a:r>
          </a:p>
          <a:p>
            <a:pPr marL="0" indent="0">
              <a:buNone/>
            </a:pPr>
            <a:endParaRPr lang="sv-SE" sz="1800" dirty="0"/>
          </a:p>
          <a:p>
            <a:pPr marL="0" indent="0">
              <a:buNone/>
            </a:pPr>
            <a:r>
              <a:rPr lang="sv-SE" sz="1800" b="1" dirty="0"/>
              <a:t>Positiva</a:t>
            </a:r>
          </a:p>
          <a:p>
            <a:r>
              <a:rPr lang="sv-SE" sz="1800" b="1" i="1" dirty="0"/>
              <a:t>Situationer som går att påverka konstruktivt. Stresspåslaget är en startsignal att övergå i en aktiv handling, spår, sök mm</a:t>
            </a:r>
          </a:p>
          <a:p>
            <a:r>
              <a:rPr lang="sv-SE" sz="1800" b="1" i="1" dirty="0"/>
              <a:t>Kontrollerad Förväntan</a:t>
            </a:r>
          </a:p>
          <a:p>
            <a:r>
              <a:rPr lang="sv-SE" sz="1800" b="1" i="1" dirty="0"/>
              <a:t>Fara – Flykt</a:t>
            </a:r>
          </a:p>
          <a:p>
            <a:pPr marL="0" indent="0">
              <a:buNone/>
            </a:pPr>
            <a:endParaRPr lang="sv-SE" sz="1800" dirty="0"/>
          </a:p>
          <a:p>
            <a:pPr marL="0" indent="0">
              <a:buNone/>
            </a:pPr>
            <a:r>
              <a:rPr lang="sv-SE" sz="1800" b="1" dirty="0"/>
              <a:t>Negativa</a:t>
            </a:r>
          </a:p>
          <a:p>
            <a:r>
              <a:rPr lang="sv-SE" sz="1800" b="1" i="1" dirty="0"/>
              <a:t>Situationer som skapar osäkerhet/otrygghet, övergår i </a:t>
            </a:r>
            <a:r>
              <a:rPr lang="sv-SE" sz="1800" b="1" i="1" dirty="0" err="1"/>
              <a:t>omriktade</a:t>
            </a:r>
            <a:r>
              <a:rPr lang="sv-SE" sz="1800" b="1" i="1" dirty="0"/>
              <a:t> beteenden eller överslagshandlingar.</a:t>
            </a:r>
          </a:p>
          <a:p>
            <a:r>
              <a:rPr lang="sv-SE" sz="1800" b="1" i="1" dirty="0"/>
              <a:t>Situationer som är kopplade till rädslor</a:t>
            </a:r>
          </a:p>
          <a:p>
            <a:r>
              <a:rPr lang="sv-SE" sz="1800" b="1" i="1" dirty="0"/>
              <a:t>Energitjuvar</a:t>
            </a:r>
          </a:p>
          <a:p>
            <a:endParaRPr lang="sv-SE" sz="1800" dirty="0"/>
          </a:p>
          <a:p>
            <a:endParaRPr lang="sv-SE" dirty="0"/>
          </a:p>
        </p:txBody>
      </p:sp>
    </p:spTree>
    <p:extLst>
      <p:ext uri="{BB962C8B-B14F-4D97-AF65-F5344CB8AC3E}">
        <p14:creationId xmlns:p14="http://schemas.microsoft.com/office/powerpoint/2010/main" val="3482206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sv-SE" altLang="sv-SE"/>
              <a:t>Olika för individen</a:t>
            </a:r>
          </a:p>
        </p:txBody>
      </p:sp>
      <p:pic>
        <p:nvPicPr>
          <p:cNvPr id="18436" name="Picture 3" descr="sovande_hund_1178268035_787396">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916238" y="4292600"/>
            <a:ext cx="2786062" cy="1908175"/>
          </a:xfrm>
        </p:spPr>
      </p:pic>
      <p:pic>
        <p:nvPicPr>
          <p:cNvPr id="18437" name="Picture 4" descr="hundlekande">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867400" y="1700213"/>
            <a:ext cx="2271713" cy="3097212"/>
          </a:xfrm>
        </p:spPr>
      </p:pic>
      <p:pic>
        <p:nvPicPr>
          <p:cNvPr id="18438" name="Picture 5" descr="buddelhund-grop">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755650" y="1412875"/>
            <a:ext cx="3168650" cy="2771775"/>
          </a:xfr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sv-SE" altLang="sv-SE" sz="3200" b="1"/>
              <a:t>Hund</a:t>
            </a:r>
            <a:r>
              <a:rPr lang="sv-SE" altLang="sv-SE" sz="3200"/>
              <a:t> (</a:t>
            </a:r>
            <a:r>
              <a:rPr lang="sv-SE" altLang="sv-SE" sz="3200" i="1"/>
              <a:t>Canis lupus familiaris</a:t>
            </a:r>
            <a:r>
              <a:rPr lang="sv-SE" altLang="sv-SE" sz="3200"/>
              <a:t> eller </a:t>
            </a:r>
            <a:r>
              <a:rPr lang="sv-SE" altLang="sv-SE" sz="3200" i="1"/>
              <a:t>Canis domesticus,</a:t>
            </a:r>
            <a:r>
              <a:rPr lang="sv-SE" altLang="sv-SE" sz="3200"/>
              <a:t> tidigare även </a:t>
            </a:r>
            <a:r>
              <a:rPr lang="sv-SE" altLang="sv-SE" sz="3200" i="1"/>
              <a:t>Canis familiaris</a:t>
            </a:r>
            <a:r>
              <a:rPr lang="sv-SE" altLang="sv-SE" sz="3200"/>
              <a:t>)</a:t>
            </a:r>
            <a:r>
              <a:rPr lang="sv-SE" altLang="sv-SE" sz="4000"/>
              <a:t> </a:t>
            </a:r>
          </a:p>
        </p:txBody>
      </p:sp>
      <p:sp>
        <p:nvSpPr>
          <p:cNvPr id="4100" name="Rectangle 3"/>
          <p:cNvSpPr>
            <a:spLocks noGrp="1" noChangeArrowheads="1"/>
          </p:cNvSpPr>
          <p:nvPr>
            <p:ph type="body" sz="half" idx="1"/>
          </p:nvPr>
        </p:nvSpPr>
        <p:spPr>
          <a:xfrm>
            <a:off x="684213" y="1557338"/>
            <a:ext cx="4038600" cy="4525962"/>
          </a:xfrm>
        </p:spPr>
        <p:txBody>
          <a:bodyPr/>
          <a:lstStyle/>
          <a:p>
            <a:pPr algn="ctr" eaLnBrk="1" hangingPunct="1">
              <a:buFontTx/>
              <a:buNone/>
            </a:pPr>
            <a:r>
              <a:rPr lang="sv-SE" altLang="sv-SE" sz="2800">
                <a:solidFill>
                  <a:srgbClr val="FF0000"/>
                </a:solidFill>
              </a:rPr>
              <a:t>Ett rovdjur</a:t>
            </a:r>
          </a:p>
          <a:p>
            <a:pPr algn="ctr" eaLnBrk="1" hangingPunct="1">
              <a:buFontTx/>
              <a:buNone/>
            </a:pPr>
            <a:endParaRPr lang="sv-SE" altLang="sv-SE" sz="2800"/>
          </a:p>
          <a:p>
            <a:pPr algn="ctr" eaLnBrk="1" hangingPunct="1">
              <a:buFontTx/>
              <a:buNone/>
            </a:pPr>
            <a:endParaRPr lang="sv-SE" altLang="sv-SE" sz="2800"/>
          </a:p>
          <a:p>
            <a:pPr algn="ctr" eaLnBrk="1" hangingPunct="1">
              <a:buFontTx/>
              <a:buNone/>
            </a:pPr>
            <a:endParaRPr lang="sv-SE" altLang="sv-SE" sz="2800"/>
          </a:p>
          <a:p>
            <a:pPr algn="ctr" eaLnBrk="1" hangingPunct="1">
              <a:buFontTx/>
              <a:buNone/>
            </a:pPr>
            <a:endParaRPr lang="sv-SE" altLang="sv-SE" sz="2800"/>
          </a:p>
          <a:p>
            <a:pPr algn="ctr" eaLnBrk="1" hangingPunct="1">
              <a:buFontTx/>
              <a:buNone/>
            </a:pPr>
            <a:endParaRPr lang="sv-SE" altLang="sv-SE" sz="2800"/>
          </a:p>
          <a:p>
            <a:pPr algn="ctr" eaLnBrk="1" hangingPunct="1">
              <a:buFontTx/>
              <a:buNone/>
            </a:pPr>
            <a:endParaRPr lang="sv-SE" altLang="sv-SE" sz="2800"/>
          </a:p>
          <a:p>
            <a:pPr algn="ctr" eaLnBrk="1" hangingPunct="1">
              <a:buFontTx/>
              <a:buNone/>
            </a:pPr>
            <a:endParaRPr lang="sv-SE" altLang="sv-SE" sz="2800"/>
          </a:p>
          <a:p>
            <a:pPr eaLnBrk="1" hangingPunct="1"/>
            <a:endParaRPr lang="sv-SE" altLang="sv-SE" sz="2800"/>
          </a:p>
          <a:p>
            <a:pPr eaLnBrk="1" hangingPunct="1">
              <a:buFontTx/>
              <a:buNone/>
            </a:pPr>
            <a:endParaRPr lang="sv-SE" altLang="sv-SE" sz="2800"/>
          </a:p>
          <a:p>
            <a:pPr eaLnBrk="1" hangingPunct="1"/>
            <a:endParaRPr lang="sv-SE" altLang="sv-SE" sz="2800"/>
          </a:p>
          <a:p>
            <a:pPr eaLnBrk="1" hangingPunct="1">
              <a:buFontTx/>
              <a:buNone/>
            </a:pPr>
            <a:endParaRPr lang="sv-SE" altLang="sv-SE" sz="2800"/>
          </a:p>
          <a:p>
            <a:pPr eaLnBrk="1" hangingPunct="1"/>
            <a:endParaRPr lang="sv-SE" altLang="sv-SE" sz="2800"/>
          </a:p>
          <a:p>
            <a:pPr eaLnBrk="1" hangingPunct="1"/>
            <a:endParaRPr lang="sv-SE" altLang="sv-SE" sz="2800"/>
          </a:p>
        </p:txBody>
      </p:sp>
      <p:pic>
        <p:nvPicPr>
          <p:cNvPr id="4102" name="Picture 5" descr="0_hund2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3199204"/>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 descr="hun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4" y="4894263"/>
            <a:ext cx="15843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7" descr="big_dog_little_do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2600" y="2795979"/>
            <a:ext cx="1457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8" descr="mop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0288" y="2986881"/>
            <a:ext cx="12239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9" descr="ugly2_1203977102_10672970">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8175" y="3898998"/>
            <a:ext cx="13684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0" descr="varg_tradstam_kronika_s">
            <a:hlinkClick r:id="rId12"/>
          </p:cNvPr>
          <p:cNvPicPr>
            <a:picLocks noGrp="1" noChangeAspect="1" noChangeArrowheads="1"/>
          </p:cNvPicPr>
          <p:nvPr>
            <p:ph sz="half" idx="2"/>
          </p:nvPr>
        </p:nvPicPr>
        <p:blipFill>
          <a:blip r:embed="rId13">
            <a:extLst>
              <a:ext uri="{28A0092B-C50C-407E-A947-70E740481C1C}">
                <a14:useLocalDpi xmlns:a14="http://schemas.microsoft.com/office/drawing/2010/main" val="0"/>
              </a:ext>
            </a:extLst>
          </a:blip>
          <a:srcRect/>
          <a:stretch>
            <a:fillRect/>
          </a:stretch>
        </p:blipFill>
        <p:spPr>
          <a:xfrm>
            <a:off x="1519238" y="4742352"/>
            <a:ext cx="942975" cy="1285875"/>
          </a:xfrm>
        </p:spPr>
      </p:pic>
      <p:sp>
        <p:nvSpPr>
          <p:cNvPr id="4108" name="Text Box 11"/>
          <p:cNvSpPr txBox="1">
            <a:spLocks noChangeArrowheads="1"/>
          </p:cNvSpPr>
          <p:nvPr/>
        </p:nvSpPr>
        <p:spPr bwMode="auto">
          <a:xfrm>
            <a:off x="3779838" y="1628775"/>
            <a:ext cx="3781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Ursprung är vargen: canis lupus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p:txBody>
          <a:bodyPr/>
          <a:lstStyle/>
          <a:p>
            <a:pPr eaLnBrk="1" hangingPunct="1"/>
            <a:r>
              <a:rPr lang="sv-SE" altLang="sv-SE"/>
              <a:t>viktiga egenskaper</a:t>
            </a:r>
          </a:p>
        </p:txBody>
      </p:sp>
      <p:sp>
        <p:nvSpPr>
          <p:cNvPr id="19460" name="Rectangle 3"/>
          <p:cNvSpPr>
            <a:spLocks noGrp="1" noChangeArrowheads="1"/>
          </p:cNvSpPr>
          <p:nvPr>
            <p:ph type="body" sz="half" idx="4294967295"/>
          </p:nvPr>
        </p:nvSpPr>
        <p:spPr>
          <a:xfrm>
            <a:off x="4652963" y="1600200"/>
            <a:ext cx="4033837" cy="4525963"/>
          </a:xfrm>
        </p:spPr>
        <p:txBody>
          <a:bodyPr/>
          <a:lstStyle/>
          <a:p>
            <a:pPr eaLnBrk="1" hangingPunct="1"/>
            <a:endParaRPr lang="sv-SE" altLang="sv-SE" sz="2800"/>
          </a:p>
          <a:p>
            <a:pPr eaLnBrk="1" hangingPunct="1"/>
            <a:r>
              <a:rPr lang="sv-SE" altLang="sv-SE" sz="2800"/>
              <a:t>Anpassningsförmåga</a:t>
            </a:r>
          </a:p>
          <a:p>
            <a:pPr eaLnBrk="1" hangingPunct="1"/>
            <a:r>
              <a:rPr lang="sv-SE" altLang="sv-SE" sz="2800"/>
              <a:t>Handlingsförmåga</a:t>
            </a:r>
          </a:p>
          <a:p>
            <a:pPr eaLnBrk="1" hangingPunct="1"/>
            <a:r>
              <a:rPr lang="sv-SE" altLang="sv-SE" sz="2800"/>
              <a:t>Koncentration</a:t>
            </a:r>
          </a:p>
          <a:p>
            <a:pPr eaLnBrk="1" hangingPunct="1"/>
            <a:r>
              <a:rPr lang="sv-SE" altLang="sv-SE" sz="2800"/>
              <a:t>Avreaktionsförmåga</a:t>
            </a:r>
          </a:p>
          <a:p>
            <a:pPr eaLnBrk="1" hangingPunct="1"/>
            <a:r>
              <a:rPr lang="sv-SE" altLang="sv-SE" sz="2800"/>
              <a:t>Minnesbilder</a:t>
            </a:r>
          </a:p>
          <a:p>
            <a:pPr eaLnBrk="1" hangingPunct="1"/>
            <a:endParaRPr lang="sv-SE" altLang="sv-SE" sz="2800"/>
          </a:p>
        </p:txBody>
      </p:sp>
      <p:pic>
        <p:nvPicPr>
          <p:cNvPr id="19461" name="Picture 4" descr="Colin+Jazzie"/>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57200" y="2112963"/>
            <a:ext cx="4033838" cy="3184525"/>
          </a:xfr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a:t>Anpassningsförmåga</a:t>
            </a:r>
          </a:p>
        </p:txBody>
      </p:sp>
      <p:sp>
        <p:nvSpPr>
          <p:cNvPr id="3" name="Platshållare för innehåll 2"/>
          <p:cNvSpPr>
            <a:spLocks noGrp="1"/>
          </p:cNvSpPr>
          <p:nvPr>
            <p:ph idx="1"/>
          </p:nvPr>
        </p:nvSpPr>
        <p:spPr>
          <a:xfrm>
            <a:off x="1619672" y="2132856"/>
            <a:ext cx="5709822" cy="2958510"/>
          </a:xfrm>
        </p:spPr>
        <p:txBody>
          <a:bodyPr>
            <a:normAutofit/>
          </a:bodyPr>
          <a:lstStyle/>
          <a:p>
            <a:r>
              <a:rPr lang="sv-SE" sz="1800" b="1" i="1" dirty="0"/>
              <a:t>Att anpassa intensiteten i förhållande till retning och funktion.</a:t>
            </a:r>
          </a:p>
          <a:p>
            <a:endParaRPr lang="sv-SE" sz="1800" b="1" i="1" dirty="0"/>
          </a:p>
          <a:p>
            <a:r>
              <a:rPr lang="sv-SE" sz="1800" b="1" i="1" dirty="0"/>
              <a:t>Att lägga ner så mycket energi i uppgiften som behövs för att lösa den utan att slösa med krafterna.</a:t>
            </a:r>
          </a:p>
          <a:p>
            <a:endParaRPr lang="sv-SE" sz="1800" b="1" i="1" dirty="0"/>
          </a:p>
          <a:p>
            <a:r>
              <a:rPr lang="sv-SE" sz="1800" b="1" i="1" dirty="0"/>
              <a:t>För lite – Lagom - Fort o fel</a:t>
            </a:r>
          </a:p>
        </p:txBody>
      </p:sp>
    </p:spTree>
    <p:extLst>
      <p:ext uri="{BB962C8B-B14F-4D97-AF65-F5344CB8AC3E}">
        <p14:creationId xmlns:p14="http://schemas.microsoft.com/office/powerpoint/2010/main" val="4246865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i="1" dirty="0"/>
              <a:t>Avreaktion o Minnesbilder</a:t>
            </a:r>
          </a:p>
        </p:txBody>
      </p:sp>
      <p:sp>
        <p:nvSpPr>
          <p:cNvPr id="3" name="Platshållare för innehåll 2"/>
          <p:cNvSpPr>
            <a:spLocks noGrp="1"/>
          </p:cNvSpPr>
          <p:nvPr>
            <p:ph idx="1"/>
          </p:nvPr>
        </p:nvSpPr>
        <p:spPr>
          <a:xfrm>
            <a:off x="2615609" y="2636912"/>
            <a:ext cx="6012850" cy="2653755"/>
          </a:xfrm>
        </p:spPr>
        <p:txBody>
          <a:bodyPr>
            <a:normAutofit/>
          </a:bodyPr>
          <a:lstStyle/>
          <a:p>
            <a:r>
              <a:rPr lang="sv-SE" sz="1800" b="1" i="1" dirty="0"/>
              <a:t>Kan hunden ta till sig den nya situationen, acceptera och återgå i neutral sinnesstämning och släppa eventuella rädslor och/eller upphetsning?</a:t>
            </a:r>
          </a:p>
          <a:p>
            <a:endParaRPr lang="sv-SE" sz="1800" b="1" i="1" dirty="0"/>
          </a:p>
          <a:p>
            <a:r>
              <a:rPr lang="sv-SE" sz="1800" b="1" i="1" dirty="0"/>
              <a:t>Har hunden kvarstående minnesbilder, rädslor/nyfikenhet/upphetsning?</a:t>
            </a:r>
          </a:p>
        </p:txBody>
      </p:sp>
    </p:spTree>
    <p:extLst>
      <p:ext uri="{BB962C8B-B14F-4D97-AF65-F5344CB8AC3E}">
        <p14:creationId xmlns:p14="http://schemas.microsoft.com/office/powerpoint/2010/main" val="317246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i="1" dirty="0"/>
              <a:t>Koncentration</a:t>
            </a:r>
          </a:p>
        </p:txBody>
      </p:sp>
      <p:sp>
        <p:nvSpPr>
          <p:cNvPr id="3" name="Platshållare för innehåll 2"/>
          <p:cNvSpPr>
            <a:spLocks noGrp="1"/>
          </p:cNvSpPr>
          <p:nvPr>
            <p:ph idx="1"/>
          </p:nvPr>
        </p:nvSpPr>
        <p:spPr>
          <a:xfrm>
            <a:off x="1403648" y="2708920"/>
            <a:ext cx="7527700" cy="2581747"/>
          </a:xfrm>
        </p:spPr>
        <p:txBody>
          <a:bodyPr/>
          <a:lstStyle/>
          <a:p>
            <a:r>
              <a:rPr lang="sv-SE" sz="1800" b="1" i="1" dirty="0"/>
              <a:t>Störs hunden av omgivningen? – Miljö</a:t>
            </a:r>
          </a:p>
          <a:p>
            <a:pPr marL="0" indent="0">
              <a:buNone/>
            </a:pPr>
            <a:r>
              <a:rPr lang="sv-SE" sz="1800" b="1" i="1" dirty="0"/>
              <a:t>								                  Socialt mm</a:t>
            </a:r>
          </a:p>
          <a:p>
            <a:pPr marL="0" indent="0">
              <a:buNone/>
            </a:pPr>
            <a:endParaRPr lang="sv-SE" sz="1800" b="1" i="1" dirty="0"/>
          </a:p>
          <a:p>
            <a:r>
              <a:rPr lang="sv-SE" sz="1800" b="1" i="1" dirty="0"/>
              <a:t>Är hunden motiverad för uppgiften?</a:t>
            </a:r>
          </a:p>
          <a:p>
            <a:pPr marL="0" indent="0">
              <a:buNone/>
            </a:pPr>
            <a:endParaRPr lang="sv-SE" dirty="0"/>
          </a:p>
          <a:p>
            <a:pPr marL="0" indent="0">
              <a:buNone/>
            </a:pPr>
            <a:endParaRPr lang="sv-SE" dirty="0"/>
          </a:p>
        </p:txBody>
      </p:sp>
    </p:spTree>
    <p:extLst>
      <p:ext uri="{BB962C8B-B14F-4D97-AF65-F5344CB8AC3E}">
        <p14:creationId xmlns:p14="http://schemas.microsoft.com/office/powerpoint/2010/main" val="525229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a:t>Handlingsförmåga</a:t>
            </a:r>
          </a:p>
        </p:txBody>
      </p:sp>
      <p:sp>
        <p:nvSpPr>
          <p:cNvPr id="3" name="Platshållare för innehåll 2"/>
          <p:cNvSpPr>
            <a:spLocks noGrp="1"/>
          </p:cNvSpPr>
          <p:nvPr>
            <p:ph idx="1"/>
          </p:nvPr>
        </p:nvSpPr>
        <p:spPr>
          <a:xfrm>
            <a:off x="1547664" y="2348880"/>
            <a:ext cx="6022014" cy="4176464"/>
          </a:xfrm>
        </p:spPr>
        <p:txBody>
          <a:bodyPr>
            <a:normAutofit/>
          </a:bodyPr>
          <a:lstStyle/>
          <a:p>
            <a:r>
              <a:rPr lang="sv-SE" sz="1800" b="1" i="1" dirty="0"/>
              <a:t>Hur mycket spottar hunden i nävarna för att lösa uppgiften, situationen?</a:t>
            </a:r>
          </a:p>
          <a:p>
            <a:endParaRPr lang="sv-SE" sz="1800" b="1" i="1" dirty="0"/>
          </a:p>
          <a:p>
            <a:r>
              <a:rPr lang="sv-SE" sz="1800" b="1" i="1" dirty="0"/>
              <a:t>Vilka och hur många strategier har hunden till sitt förfogande?</a:t>
            </a:r>
          </a:p>
          <a:p>
            <a:pPr marL="0" indent="0">
              <a:buNone/>
            </a:pPr>
            <a:endParaRPr lang="sv-SE" sz="1800" b="1" i="1" dirty="0"/>
          </a:p>
          <a:p>
            <a:pPr marL="0" indent="0">
              <a:buNone/>
            </a:pPr>
            <a:endParaRPr lang="sv-SE" sz="1800" b="1" i="1" dirty="0"/>
          </a:p>
        </p:txBody>
      </p:sp>
    </p:spTree>
    <p:extLst>
      <p:ext uri="{BB962C8B-B14F-4D97-AF65-F5344CB8AC3E}">
        <p14:creationId xmlns:p14="http://schemas.microsoft.com/office/powerpoint/2010/main" val="4228739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372225" y="1700213"/>
            <a:ext cx="2133600" cy="396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2000" b="1">
                <a:latin typeface="Tahoma" panose="020B0604030504040204" pitchFamily="34" charset="0"/>
              </a:rPr>
              <a:t>erfarenhet</a:t>
            </a:r>
          </a:p>
        </p:txBody>
      </p:sp>
      <p:sp>
        <p:nvSpPr>
          <p:cNvPr id="20483" name="Text Box 3"/>
          <p:cNvSpPr txBox="1">
            <a:spLocks noChangeArrowheads="1"/>
          </p:cNvSpPr>
          <p:nvPr/>
        </p:nvSpPr>
        <p:spPr bwMode="auto">
          <a:xfrm>
            <a:off x="250825" y="2205038"/>
            <a:ext cx="2133600" cy="396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2000" b="1">
                <a:latin typeface="Tahoma" panose="020B0604030504040204" pitchFamily="34" charset="0"/>
              </a:rPr>
              <a:t>kost</a:t>
            </a:r>
          </a:p>
        </p:txBody>
      </p:sp>
      <p:sp>
        <p:nvSpPr>
          <p:cNvPr id="20484" name="Text Box 4"/>
          <p:cNvSpPr txBox="1">
            <a:spLocks noChangeArrowheads="1"/>
          </p:cNvSpPr>
          <p:nvPr/>
        </p:nvSpPr>
        <p:spPr bwMode="auto">
          <a:xfrm>
            <a:off x="3192463" y="5157788"/>
            <a:ext cx="23860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2000" b="1">
                <a:latin typeface="Tahoma" panose="020B0604030504040204" pitchFamily="34" charset="0"/>
              </a:rPr>
              <a:t>Urval för avel</a:t>
            </a:r>
          </a:p>
          <a:p>
            <a:pPr algn="ctr" eaLnBrk="1" hangingPunct="1">
              <a:spcBef>
                <a:spcPct val="0"/>
              </a:spcBef>
              <a:buFontTx/>
              <a:buNone/>
            </a:pPr>
            <a:r>
              <a:rPr lang="fr-FR" altLang="sv-SE" sz="2000" b="1">
                <a:latin typeface="Tahoma" panose="020B0604030504040204" pitchFamily="34" charset="0"/>
              </a:rPr>
              <a:t>Parning</a:t>
            </a:r>
          </a:p>
          <a:p>
            <a:pPr algn="ctr" eaLnBrk="1" hangingPunct="1">
              <a:spcBef>
                <a:spcPct val="0"/>
              </a:spcBef>
              <a:buFontTx/>
              <a:buNone/>
            </a:pPr>
            <a:r>
              <a:rPr lang="fr-FR" altLang="sv-SE" sz="2000" b="1">
                <a:latin typeface="Tahoma" panose="020B0604030504040204" pitchFamily="34" charset="0"/>
              </a:rPr>
              <a:t>uppfödningsrutin</a:t>
            </a:r>
          </a:p>
        </p:txBody>
      </p:sp>
      <p:sp>
        <p:nvSpPr>
          <p:cNvPr id="20485" name="Text Box 5"/>
          <p:cNvSpPr txBox="1">
            <a:spLocks noChangeArrowheads="1"/>
          </p:cNvSpPr>
          <p:nvPr/>
        </p:nvSpPr>
        <p:spPr bwMode="auto">
          <a:xfrm>
            <a:off x="757238" y="4941888"/>
            <a:ext cx="1303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2000" b="1">
                <a:latin typeface="Tahoma" panose="020B0604030504040204" pitchFamily="34" charset="0"/>
              </a:rPr>
              <a:t>Fertila </a:t>
            </a:r>
          </a:p>
          <a:p>
            <a:pPr algn="ctr" eaLnBrk="1" hangingPunct="1">
              <a:spcBef>
                <a:spcPct val="0"/>
              </a:spcBef>
              <a:buFontTx/>
              <a:buNone/>
            </a:pPr>
            <a:r>
              <a:rPr lang="fr-FR" altLang="sv-SE" sz="2000" b="1">
                <a:latin typeface="Tahoma" panose="020B0604030504040204" pitchFamily="34" charset="0"/>
              </a:rPr>
              <a:t>individer</a:t>
            </a:r>
          </a:p>
        </p:txBody>
      </p:sp>
      <p:sp>
        <p:nvSpPr>
          <p:cNvPr id="20486" name="Text Box 6"/>
          <p:cNvSpPr txBox="1">
            <a:spLocks noChangeArrowheads="1"/>
          </p:cNvSpPr>
          <p:nvPr/>
        </p:nvSpPr>
        <p:spPr bwMode="auto">
          <a:xfrm>
            <a:off x="684213" y="3070225"/>
            <a:ext cx="10414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2000" b="1">
                <a:latin typeface="Tahoma" panose="020B0604030504040204" pitchFamily="34" charset="0"/>
              </a:rPr>
              <a:t>hygien</a:t>
            </a:r>
          </a:p>
        </p:txBody>
      </p:sp>
      <p:sp>
        <p:nvSpPr>
          <p:cNvPr id="20487" name="Text Box 7"/>
          <p:cNvSpPr txBox="1">
            <a:spLocks noChangeArrowheads="1"/>
          </p:cNvSpPr>
          <p:nvPr/>
        </p:nvSpPr>
        <p:spPr bwMode="auto">
          <a:xfrm>
            <a:off x="6300788" y="2420938"/>
            <a:ext cx="2305050" cy="101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2000" b="1">
                <a:latin typeface="Tahoma" panose="020B0604030504040204" pitchFamily="34" charset="0"/>
              </a:rPr>
              <a:t>Digivnings- och avvänjnings</a:t>
            </a:r>
          </a:p>
          <a:p>
            <a:pPr algn="ctr" eaLnBrk="1" hangingPunct="1">
              <a:spcBef>
                <a:spcPct val="0"/>
              </a:spcBef>
              <a:buFontTx/>
              <a:buNone/>
            </a:pPr>
            <a:r>
              <a:rPr lang="fr-FR" altLang="sv-SE" sz="2000" b="1">
                <a:latin typeface="Tahoma" panose="020B0604030504040204" pitchFamily="34" charset="0"/>
              </a:rPr>
              <a:t>perioden</a:t>
            </a:r>
          </a:p>
        </p:txBody>
      </p:sp>
      <p:sp>
        <p:nvSpPr>
          <p:cNvPr id="20488" name="Text Box 8"/>
          <p:cNvSpPr txBox="1">
            <a:spLocks noChangeArrowheads="1"/>
          </p:cNvSpPr>
          <p:nvPr/>
        </p:nvSpPr>
        <p:spPr bwMode="auto">
          <a:xfrm>
            <a:off x="0" y="765175"/>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3600" b="1">
                <a:latin typeface="Tahoma" panose="020B0604030504040204" pitchFamily="34" charset="0"/>
              </a:rPr>
              <a:t>Att lyckas med hundavel</a:t>
            </a:r>
          </a:p>
        </p:txBody>
      </p:sp>
      <p:sp>
        <p:nvSpPr>
          <p:cNvPr id="20489" name="Text Box 9"/>
          <p:cNvSpPr txBox="1">
            <a:spLocks noChangeArrowheads="1"/>
          </p:cNvSpPr>
          <p:nvPr/>
        </p:nvSpPr>
        <p:spPr bwMode="auto">
          <a:xfrm>
            <a:off x="755650" y="40767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2000" b="1">
                <a:latin typeface="Tahoma" panose="020B0604030504040204" pitchFamily="34" charset="0"/>
              </a:rPr>
              <a:t>miljön</a:t>
            </a:r>
          </a:p>
        </p:txBody>
      </p:sp>
      <p:sp>
        <p:nvSpPr>
          <p:cNvPr id="20490" name="Text Box 10"/>
          <p:cNvSpPr txBox="1">
            <a:spLocks noChangeArrowheads="1"/>
          </p:cNvSpPr>
          <p:nvPr/>
        </p:nvSpPr>
        <p:spPr bwMode="auto">
          <a:xfrm>
            <a:off x="3544888" y="1412875"/>
            <a:ext cx="14271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sv-SE" sz="2000" b="1">
                <a:latin typeface="Tahoma" panose="020B0604030504040204" pitchFamily="34" charset="0"/>
              </a:rPr>
              <a:t>Beror av :</a:t>
            </a:r>
          </a:p>
        </p:txBody>
      </p:sp>
      <p:sp>
        <p:nvSpPr>
          <p:cNvPr id="20491" name="Rectangle 11"/>
          <p:cNvSpPr>
            <a:spLocks noChangeArrowheads="1"/>
          </p:cNvSpPr>
          <p:nvPr/>
        </p:nvSpPr>
        <p:spPr bwMode="auto">
          <a:xfrm>
            <a:off x="250825" y="2205038"/>
            <a:ext cx="2133600"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492" name="Rectangle 12"/>
          <p:cNvSpPr>
            <a:spLocks noChangeArrowheads="1"/>
          </p:cNvSpPr>
          <p:nvPr/>
        </p:nvSpPr>
        <p:spPr bwMode="auto">
          <a:xfrm>
            <a:off x="6372225" y="1700213"/>
            <a:ext cx="2133600"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493" name="Rectangle 13"/>
          <p:cNvSpPr>
            <a:spLocks noChangeArrowheads="1"/>
          </p:cNvSpPr>
          <p:nvPr/>
        </p:nvSpPr>
        <p:spPr bwMode="auto">
          <a:xfrm>
            <a:off x="6642100" y="4108450"/>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494" name="Oval 14"/>
          <p:cNvSpPr>
            <a:spLocks noChangeArrowheads="1"/>
          </p:cNvSpPr>
          <p:nvPr/>
        </p:nvSpPr>
        <p:spPr bwMode="auto">
          <a:xfrm>
            <a:off x="2627313" y="2060575"/>
            <a:ext cx="3429000" cy="2819400"/>
          </a:xfrm>
          <a:prstGeom prst="ellipse">
            <a:avLst/>
          </a:prstGeom>
          <a:solidFill>
            <a:srgbClr val="33CC33"/>
          </a:solidFill>
          <a:ln w="9525">
            <a:solidFill>
              <a:schemeClr val="tx1"/>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pic>
        <p:nvPicPr>
          <p:cNvPr id="20495" name="Picture 15" descr="Westy 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25654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Text Box 16"/>
          <p:cNvSpPr txBox="1">
            <a:spLocks noChangeArrowheads="1"/>
          </p:cNvSpPr>
          <p:nvPr/>
        </p:nvSpPr>
        <p:spPr bwMode="auto">
          <a:xfrm>
            <a:off x="6877050" y="5805488"/>
            <a:ext cx="1603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sv-SE" sz="2000" b="1">
              <a:latin typeface="Tahoma" panose="020B0604030504040204" pitchFamily="34" charset="0"/>
            </a:endParaRPr>
          </a:p>
          <a:p>
            <a:pPr algn="ctr" eaLnBrk="1" hangingPunct="1">
              <a:spcBef>
                <a:spcPct val="0"/>
              </a:spcBef>
              <a:buFontTx/>
              <a:buNone/>
            </a:pPr>
            <a:r>
              <a:rPr lang="fr-FR" altLang="sv-SE" sz="2000" b="1">
                <a:latin typeface="Tahoma" panose="020B0604030504040204" pitchFamily="34" charset="0"/>
              </a:rPr>
              <a:t>valpköpare</a:t>
            </a:r>
          </a:p>
        </p:txBody>
      </p:sp>
      <p:sp>
        <p:nvSpPr>
          <p:cNvPr id="20497" name="Oval 17"/>
          <p:cNvSpPr>
            <a:spLocks noChangeArrowheads="1"/>
          </p:cNvSpPr>
          <p:nvPr/>
        </p:nvSpPr>
        <p:spPr bwMode="auto">
          <a:xfrm>
            <a:off x="255588" y="2965450"/>
            <a:ext cx="1905000" cy="762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498" name="Oval 18"/>
          <p:cNvSpPr>
            <a:spLocks noChangeArrowheads="1"/>
          </p:cNvSpPr>
          <p:nvPr/>
        </p:nvSpPr>
        <p:spPr bwMode="auto">
          <a:xfrm>
            <a:off x="179388" y="2781300"/>
            <a:ext cx="2057400" cy="8651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499" name="Oval 19"/>
          <p:cNvSpPr>
            <a:spLocks noChangeArrowheads="1"/>
          </p:cNvSpPr>
          <p:nvPr/>
        </p:nvSpPr>
        <p:spPr bwMode="auto">
          <a:xfrm>
            <a:off x="179388" y="4868863"/>
            <a:ext cx="2286000" cy="990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500" name="Oval 20"/>
          <p:cNvSpPr>
            <a:spLocks noChangeArrowheads="1"/>
          </p:cNvSpPr>
          <p:nvPr/>
        </p:nvSpPr>
        <p:spPr bwMode="auto">
          <a:xfrm>
            <a:off x="6804025" y="6021388"/>
            <a:ext cx="1728788" cy="647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501" name="Oval 21"/>
          <p:cNvSpPr>
            <a:spLocks noChangeArrowheads="1"/>
          </p:cNvSpPr>
          <p:nvPr/>
        </p:nvSpPr>
        <p:spPr bwMode="auto">
          <a:xfrm>
            <a:off x="395288" y="3787775"/>
            <a:ext cx="1676400" cy="9921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502" name="Oval 22"/>
          <p:cNvSpPr>
            <a:spLocks noChangeArrowheads="1"/>
          </p:cNvSpPr>
          <p:nvPr/>
        </p:nvSpPr>
        <p:spPr bwMode="auto">
          <a:xfrm>
            <a:off x="2555875" y="5157788"/>
            <a:ext cx="3505200" cy="10795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503" name="Line 23"/>
          <p:cNvSpPr>
            <a:spLocks noChangeShapeType="1"/>
          </p:cNvSpPr>
          <p:nvPr/>
        </p:nvSpPr>
        <p:spPr bwMode="auto">
          <a:xfrm flipH="1">
            <a:off x="1835150" y="1773238"/>
            <a:ext cx="914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sv-SE"/>
          </a:p>
        </p:txBody>
      </p:sp>
      <p:sp>
        <p:nvSpPr>
          <p:cNvPr id="20504" name="Line 24"/>
          <p:cNvSpPr>
            <a:spLocks noChangeShapeType="1"/>
          </p:cNvSpPr>
          <p:nvPr/>
        </p:nvSpPr>
        <p:spPr bwMode="auto">
          <a:xfrm>
            <a:off x="5651500" y="1628775"/>
            <a:ext cx="685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sv-SE"/>
          </a:p>
        </p:txBody>
      </p:sp>
      <p:sp>
        <p:nvSpPr>
          <p:cNvPr id="20505" name="Oval 25"/>
          <p:cNvSpPr>
            <a:spLocks noChangeArrowheads="1"/>
          </p:cNvSpPr>
          <p:nvPr/>
        </p:nvSpPr>
        <p:spPr bwMode="auto">
          <a:xfrm>
            <a:off x="6300788" y="2205038"/>
            <a:ext cx="2374900" cy="1295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20506" name="Text Box 26"/>
          <p:cNvSpPr txBox="1">
            <a:spLocks noChangeArrowheads="1"/>
          </p:cNvSpPr>
          <p:nvPr/>
        </p:nvSpPr>
        <p:spPr bwMode="auto">
          <a:xfrm>
            <a:off x="6588125" y="4149725"/>
            <a:ext cx="1722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sv-SE" sz="2000" b="1">
                <a:latin typeface="Tahoma" panose="020B0604030504040204" pitchFamily="34" charset="0"/>
              </a:rPr>
              <a:t>avmaskning</a:t>
            </a:r>
          </a:p>
        </p:txBody>
      </p:sp>
      <p:sp>
        <p:nvSpPr>
          <p:cNvPr id="20507" name="Oval 27"/>
          <p:cNvSpPr>
            <a:spLocks noChangeArrowheads="1"/>
          </p:cNvSpPr>
          <p:nvPr/>
        </p:nvSpPr>
        <p:spPr bwMode="auto">
          <a:xfrm>
            <a:off x="6300788" y="3789363"/>
            <a:ext cx="2232025" cy="8636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1800" b="1"/>
              <a:t>avmaskningsrutiner</a:t>
            </a:r>
          </a:p>
        </p:txBody>
      </p:sp>
      <p:pic>
        <p:nvPicPr>
          <p:cNvPr id="20508" name="Picture 28" descr="ascaris"/>
          <p:cNvPicPr preferRelativeResize="0">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6804025" y="4724400"/>
            <a:ext cx="187166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sv-SE" altLang="sv-SE"/>
              <a:t>Tidigt inflytande över beteende</a:t>
            </a:r>
          </a:p>
        </p:txBody>
      </p:sp>
      <p:pic>
        <p:nvPicPr>
          <p:cNvPr id="21508" name="Picture 3" descr="valpar_5augusti_128">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35825" y="4581525"/>
            <a:ext cx="1585913" cy="1727200"/>
          </a:xfrm>
        </p:spPr>
      </p:pic>
      <p:pic>
        <p:nvPicPr>
          <p:cNvPr id="21509" name="Picture 4" descr="tess%2520valpar%25202007%252005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2276475"/>
            <a:ext cx="179863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valpa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924175"/>
            <a:ext cx="2087563"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6"/>
          <p:cNvSpPr txBox="1">
            <a:spLocks noChangeArrowheads="1"/>
          </p:cNvSpPr>
          <p:nvPr/>
        </p:nvSpPr>
        <p:spPr bwMode="auto">
          <a:xfrm>
            <a:off x="4284663" y="5110163"/>
            <a:ext cx="27749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800">
                <a:solidFill>
                  <a:srgbClr val="0033CC"/>
                </a:solidFill>
              </a:rPr>
              <a:t>Socialiseringsperioden – </a:t>
            </a:r>
          </a:p>
          <a:p>
            <a:pPr eaLnBrk="1" hangingPunct="1">
              <a:spcBef>
                <a:spcPct val="0"/>
              </a:spcBef>
              <a:buFontTx/>
              <a:buNone/>
            </a:pPr>
            <a:r>
              <a:rPr lang="sv-SE" altLang="sv-SE" sz="1800">
                <a:solidFill>
                  <a:srgbClr val="0033CC"/>
                </a:solidFill>
              </a:rPr>
              <a:t>upplevelser med folk och </a:t>
            </a:r>
          </a:p>
          <a:p>
            <a:pPr eaLnBrk="1" hangingPunct="1">
              <a:spcBef>
                <a:spcPct val="0"/>
              </a:spcBef>
              <a:buFontTx/>
              <a:buNone/>
            </a:pPr>
            <a:r>
              <a:rPr lang="sv-SE" altLang="sv-SE" sz="1800">
                <a:solidFill>
                  <a:srgbClr val="0033CC"/>
                </a:solidFill>
              </a:rPr>
              <a:t>djur</a:t>
            </a:r>
          </a:p>
        </p:txBody>
      </p:sp>
      <p:pic>
        <p:nvPicPr>
          <p:cNvPr id="21512" name="Picture 7" descr="bilder-001">
            <a:hlinkClick r:id="rId8"/>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323850" y="1628775"/>
            <a:ext cx="2087563" cy="1565275"/>
          </a:xfrm>
        </p:spPr>
      </p:pic>
      <p:sp>
        <p:nvSpPr>
          <p:cNvPr id="21513" name="Text Box 8"/>
          <p:cNvSpPr txBox="1">
            <a:spLocks noChangeArrowheads="1"/>
          </p:cNvSpPr>
          <p:nvPr/>
        </p:nvSpPr>
        <p:spPr bwMode="auto">
          <a:xfrm>
            <a:off x="303213" y="3284538"/>
            <a:ext cx="23971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800">
                <a:solidFill>
                  <a:srgbClr val="0033CC"/>
                </a:solidFill>
              </a:rPr>
              <a:t>Prenatal påverkan – stress</a:t>
            </a:r>
          </a:p>
          <a:p>
            <a:pPr eaLnBrk="1" hangingPunct="1">
              <a:spcBef>
                <a:spcPct val="0"/>
              </a:spcBef>
              <a:buFontTx/>
              <a:buNone/>
            </a:pPr>
            <a:endParaRPr lang="sv-SE" altLang="sv-SE" sz="1800">
              <a:solidFill>
                <a:srgbClr val="0033CC"/>
              </a:solidFill>
            </a:endParaRPr>
          </a:p>
        </p:txBody>
      </p:sp>
      <p:sp>
        <p:nvSpPr>
          <p:cNvPr id="21514" name="Text Box 9"/>
          <p:cNvSpPr txBox="1">
            <a:spLocks noChangeArrowheads="1"/>
          </p:cNvSpPr>
          <p:nvPr/>
        </p:nvSpPr>
        <p:spPr bwMode="auto">
          <a:xfrm>
            <a:off x="2771775" y="3789363"/>
            <a:ext cx="23050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800">
                <a:solidFill>
                  <a:srgbClr val="0033CC"/>
                </a:solidFill>
              </a:rPr>
              <a:t>Neonatal perioden – </a:t>
            </a:r>
          </a:p>
          <a:p>
            <a:pPr eaLnBrk="1" hangingPunct="1">
              <a:spcBef>
                <a:spcPct val="0"/>
              </a:spcBef>
              <a:buFontTx/>
              <a:buNone/>
            </a:pPr>
            <a:r>
              <a:rPr lang="sv-SE" altLang="sv-SE" sz="1800">
                <a:solidFill>
                  <a:srgbClr val="0033CC"/>
                </a:solidFill>
              </a:rPr>
              <a:t>fysisk hantering, </a:t>
            </a:r>
          </a:p>
          <a:p>
            <a:pPr eaLnBrk="1" hangingPunct="1">
              <a:spcBef>
                <a:spcPct val="0"/>
              </a:spcBef>
              <a:buFontTx/>
              <a:buNone/>
            </a:pPr>
            <a:r>
              <a:rPr lang="sv-SE" altLang="sv-SE" sz="1800">
                <a:solidFill>
                  <a:srgbClr val="0033CC"/>
                </a:solidFill>
              </a:rPr>
              <a:t>social samvaro</a:t>
            </a:r>
          </a:p>
        </p:txBody>
      </p:sp>
      <p:sp>
        <p:nvSpPr>
          <p:cNvPr id="21515" name="Text Box 10"/>
          <p:cNvSpPr txBox="1">
            <a:spLocks noChangeArrowheads="1"/>
          </p:cNvSpPr>
          <p:nvPr/>
        </p:nvSpPr>
        <p:spPr bwMode="auto">
          <a:xfrm>
            <a:off x="2824163" y="1816100"/>
            <a:ext cx="1665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600"/>
              <a:t>Första 3 v. i livet</a:t>
            </a:r>
          </a:p>
        </p:txBody>
      </p:sp>
      <p:sp>
        <p:nvSpPr>
          <p:cNvPr id="21516" name="Text Box 11"/>
          <p:cNvSpPr txBox="1">
            <a:spLocks noChangeArrowheads="1"/>
          </p:cNvSpPr>
          <p:nvPr/>
        </p:nvSpPr>
        <p:spPr bwMode="auto">
          <a:xfrm>
            <a:off x="5964238" y="2492375"/>
            <a:ext cx="3179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600"/>
              <a:t>Från 4:de levnadsveckan fram till</a:t>
            </a:r>
          </a:p>
          <a:p>
            <a:pPr eaLnBrk="1" hangingPunct="1">
              <a:spcBef>
                <a:spcPct val="0"/>
              </a:spcBef>
              <a:buFontTx/>
              <a:buNone/>
            </a:pPr>
            <a:r>
              <a:rPr lang="sv-SE" altLang="sv-SE" sz="1600"/>
              <a:t>                    ca 3 månaders ålder</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685800" y="228600"/>
            <a:ext cx="7772400" cy="762000"/>
          </a:xfrm>
        </p:spPr>
        <p:txBody>
          <a:bodyPr/>
          <a:lstStyle/>
          <a:p>
            <a:pPr eaLnBrk="1" hangingPunct="1"/>
            <a:r>
              <a:rPr lang="en-GB" altLang="sv-SE" dirty="0" err="1"/>
              <a:t>Dräktighet</a:t>
            </a:r>
            <a:endParaRPr lang="en-GB" altLang="sv-SE" dirty="0"/>
          </a:p>
        </p:txBody>
      </p:sp>
      <p:sp>
        <p:nvSpPr>
          <p:cNvPr id="22532" name="Rectangle 3"/>
          <p:cNvSpPr>
            <a:spLocks noGrp="1" noChangeArrowheads="1"/>
          </p:cNvSpPr>
          <p:nvPr>
            <p:ph type="body" sz="half" idx="1"/>
          </p:nvPr>
        </p:nvSpPr>
        <p:spPr>
          <a:xfrm>
            <a:off x="685800" y="1066800"/>
            <a:ext cx="7772400" cy="2903538"/>
          </a:xfrm>
        </p:spPr>
        <p:txBody>
          <a:bodyPr/>
          <a:lstStyle/>
          <a:p>
            <a:pPr algn="ctr" eaLnBrk="1" hangingPunct="1">
              <a:buFontTx/>
              <a:buNone/>
            </a:pPr>
            <a:r>
              <a:rPr lang="en-GB" altLang="sv-SE" sz="2400" b="1"/>
              <a:t>Först befruktning! Sedan </a:t>
            </a:r>
            <a:r>
              <a:rPr lang="en-GB" altLang="sv-SE" sz="2400" b="1">
                <a:solidFill>
                  <a:srgbClr val="FF0000"/>
                </a:solidFill>
              </a:rPr>
              <a:t>e</a:t>
            </a:r>
            <a:r>
              <a:rPr lang="en-GB" altLang="sv-SE" sz="2400" b="1">
                <a:solidFill>
                  <a:srgbClr val="F40000"/>
                </a:solidFill>
              </a:rPr>
              <a:t>mbryo…</a:t>
            </a:r>
          </a:p>
          <a:p>
            <a:pPr lvl="2" eaLnBrk="1" hangingPunct="1"/>
            <a:r>
              <a:rPr lang="en-GB" altLang="sv-SE" sz="2000"/>
              <a:t>EMBRYO från parning o ca 35 dygn framåt. Vid slutet av perioden måste är alla organ vara påbörjade, och finnas på plats!</a:t>
            </a:r>
          </a:p>
          <a:p>
            <a:pPr lvl="2" eaLnBrk="1" hangingPunct="1">
              <a:buFontTx/>
              <a:buNone/>
            </a:pPr>
            <a:r>
              <a:rPr lang="en-GB" altLang="sv-SE" sz="2000" b="1"/>
              <a:t>	</a:t>
            </a:r>
            <a:r>
              <a:rPr lang="en-GB" altLang="sv-SE" sz="2000" b="1" i="1">
                <a:solidFill>
                  <a:srgbClr val="FF3300"/>
                </a:solidFill>
              </a:rPr>
              <a:t>Det är nu det är den mest viktiga perioden. </a:t>
            </a:r>
          </a:p>
          <a:p>
            <a:pPr lvl="2" eaLnBrk="1" hangingPunct="1">
              <a:buFontTx/>
              <a:buNone/>
            </a:pPr>
            <a:r>
              <a:rPr lang="en-GB" altLang="sv-SE" sz="2000" b="1" i="1">
                <a:solidFill>
                  <a:srgbClr val="FF3300"/>
                </a:solidFill>
              </a:rPr>
              <a:t>   Tikens känsloliv, stämning, kosthåll och hormonutsöndring strömmar genom valparna</a:t>
            </a:r>
          </a:p>
          <a:p>
            <a:pPr lvl="2" eaLnBrk="1" hangingPunct="1">
              <a:buFontTx/>
              <a:buNone/>
            </a:pPr>
            <a:endParaRPr lang="en-GB" altLang="sv-SE" sz="1600" i="1">
              <a:solidFill>
                <a:srgbClr val="FF3300"/>
              </a:solidFill>
            </a:endParaRPr>
          </a:p>
        </p:txBody>
      </p:sp>
      <p:pic>
        <p:nvPicPr>
          <p:cNvPr id="22533" name="Picture 4" descr="Nutts 124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114800"/>
            <a:ext cx="228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Line 5"/>
          <p:cNvSpPr>
            <a:spLocks noChangeShapeType="1"/>
          </p:cNvSpPr>
          <p:nvPr/>
        </p:nvSpPr>
        <p:spPr bwMode="auto">
          <a:xfrm>
            <a:off x="3200400" y="5181600"/>
            <a:ext cx="1219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pic>
        <p:nvPicPr>
          <p:cNvPr id="22535" name="Picture 6" descr="echo dg15"/>
          <p:cNvPicPr>
            <a:picLocks noChangeAspect="1" noChangeArrowheads="1"/>
          </p:cNvPicPr>
          <p:nvPr/>
        </p:nvPicPr>
        <p:blipFill>
          <a:blip r:embed="rId3">
            <a:extLst>
              <a:ext uri="{28A0092B-C50C-407E-A947-70E740481C1C}">
                <a14:useLocalDpi xmlns:a14="http://schemas.microsoft.com/office/drawing/2010/main" val="0"/>
              </a:ext>
            </a:extLst>
          </a:blip>
          <a:srcRect l="15872" t="18523" r="17995" b="21500"/>
          <a:stretch>
            <a:fillRect/>
          </a:stretch>
        </p:blipFill>
        <p:spPr bwMode="auto">
          <a:xfrm>
            <a:off x="4648200" y="4019550"/>
            <a:ext cx="32766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GB" altLang="sv-SE"/>
              <a:t>Dräktighet</a:t>
            </a:r>
            <a:br>
              <a:rPr lang="en-GB" altLang="sv-SE"/>
            </a:br>
            <a:endParaRPr lang="en-GB" altLang="sv-SE"/>
          </a:p>
        </p:txBody>
      </p:sp>
      <p:sp>
        <p:nvSpPr>
          <p:cNvPr id="24580" name="Rectangle 3"/>
          <p:cNvSpPr>
            <a:spLocks noGrp="1" noChangeArrowheads="1"/>
          </p:cNvSpPr>
          <p:nvPr>
            <p:ph type="body" sz="half" idx="1"/>
          </p:nvPr>
        </p:nvSpPr>
        <p:spPr>
          <a:xfrm>
            <a:off x="685800" y="1143000"/>
            <a:ext cx="7772400" cy="2827338"/>
          </a:xfrm>
        </p:spPr>
        <p:txBody>
          <a:bodyPr/>
          <a:lstStyle/>
          <a:p>
            <a:pPr eaLnBrk="1" hangingPunct="1"/>
            <a:r>
              <a:rPr lang="en-GB" altLang="sv-SE" b="1">
                <a:solidFill>
                  <a:srgbClr val="FF0000"/>
                </a:solidFill>
              </a:rPr>
              <a:t>fosterstadiet</a:t>
            </a:r>
            <a:r>
              <a:rPr lang="en-GB" altLang="sv-SE" b="1"/>
              <a:t>, under de tre sista veckorna av dräktigheten utvecklar valpen 75% av sin födelsevikt </a:t>
            </a:r>
          </a:p>
          <a:p>
            <a:pPr lvl="2" eaLnBrk="1" hangingPunct="1"/>
            <a:endParaRPr lang="en-GB" altLang="sv-SE" b="1"/>
          </a:p>
          <a:p>
            <a:pPr lvl="2" eaLnBrk="1" hangingPunct="1">
              <a:buFontTx/>
              <a:buNone/>
            </a:pPr>
            <a:endParaRPr lang="en-GB" altLang="sv-SE" b="1"/>
          </a:p>
          <a:p>
            <a:pPr lvl="1" eaLnBrk="1" hangingPunct="1"/>
            <a:endParaRPr lang="en-GB" altLang="sv-SE" sz="2400"/>
          </a:p>
        </p:txBody>
      </p:sp>
      <p:sp>
        <p:nvSpPr>
          <p:cNvPr id="24581" name="Line 4"/>
          <p:cNvSpPr>
            <a:spLocks noChangeShapeType="1"/>
          </p:cNvSpPr>
          <p:nvPr/>
        </p:nvSpPr>
        <p:spPr bwMode="auto">
          <a:xfrm>
            <a:off x="990600" y="5943600"/>
            <a:ext cx="15240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75781" name="Text Box 5"/>
          <p:cNvSpPr txBox="1">
            <a:spLocks noChangeArrowheads="1"/>
          </p:cNvSpPr>
          <p:nvPr/>
        </p:nvSpPr>
        <p:spPr bwMode="auto">
          <a:xfrm>
            <a:off x="1127125" y="6086475"/>
            <a:ext cx="1181100" cy="519113"/>
          </a:xfrm>
          <a:prstGeom prst="rect">
            <a:avLst/>
          </a:prstGeom>
          <a:noFill/>
          <a:ln w="9525">
            <a:noFill/>
            <a:miter lim="800000"/>
            <a:headEnd/>
            <a:tailEnd/>
          </a:ln>
          <a:effectLst/>
        </p:spPr>
        <p:txBody>
          <a:bodyPr wrap="none">
            <a:spAutoFit/>
          </a:bodyPr>
          <a:lstStyle/>
          <a:p>
            <a:pPr eaLnBrk="1" hangingPunct="1">
              <a:defRPr/>
            </a:pPr>
            <a:r>
              <a:rPr lang="fr-FR" sz="2800">
                <a:effectLst>
                  <a:outerShdw blurRad="38100" dist="38100" dir="2700000" algn="tl">
                    <a:srgbClr val="C0C0C0"/>
                  </a:outerShdw>
                </a:effectLst>
                <a:latin typeface="Times New Roman" pitchFamily="18" charset="0"/>
              </a:rPr>
              <a:t>3-5 cm</a:t>
            </a:r>
          </a:p>
        </p:txBody>
      </p:sp>
      <p:sp>
        <p:nvSpPr>
          <p:cNvPr id="24583" name="Line 6"/>
          <p:cNvSpPr>
            <a:spLocks noChangeShapeType="1"/>
          </p:cNvSpPr>
          <p:nvPr/>
        </p:nvSpPr>
        <p:spPr bwMode="auto">
          <a:xfrm>
            <a:off x="3124200" y="5029200"/>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pic>
        <p:nvPicPr>
          <p:cNvPr id="24584" name="Picture 7" descr="Westy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00400"/>
            <a:ext cx="410368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8" descr="echo dg1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15872" t="18523" r="17995" b="21500"/>
          <a:stretch>
            <a:fillRect/>
          </a:stretch>
        </p:blipFill>
        <p:spPr>
          <a:xfrm>
            <a:off x="228600" y="3581400"/>
            <a:ext cx="3733800" cy="1990725"/>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sv-SE" altLang="sv-SE" sz="4000" dirty="0"/>
              <a:t>Prenatal stress… pågår hela tiden</a:t>
            </a:r>
          </a:p>
        </p:txBody>
      </p:sp>
      <p:pic>
        <p:nvPicPr>
          <p:cNvPr id="23556" name="Picture 3" descr="Canine-Common"/>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92275" y="1557338"/>
            <a:ext cx="3095625" cy="2344737"/>
          </a:xfrm>
          <a:noFill/>
        </p:spPr>
      </p:pic>
      <p:pic>
        <p:nvPicPr>
          <p:cNvPr id="23557" name="Picture 4" descr="d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38600"/>
            <a:ext cx="31242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8" name="Object 5"/>
          <p:cNvGraphicFramePr>
            <a:graphicFrameLocks noChangeAspect="1"/>
          </p:cNvGraphicFramePr>
          <p:nvPr/>
        </p:nvGraphicFramePr>
        <p:xfrm>
          <a:off x="6019800" y="2514600"/>
          <a:ext cx="2933700" cy="3486150"/>
        </p:xfrm>
        <a:graphic>
          <a:graphicData uri="http://schemas.openxmlformats.org/presentationml/2006/ole">
            <mc:AlternateContent xmlns:mc="http://schemas.openxmlformats.org/markup-compatibility/2006">
              <mc:Choice xmlns:v="urn:schemas-microsoft-com:vml" Requires="v">
                <p:oleObj spid="_x0000_s23580" name="Photo Editor Photo" r:id="rId5" imgW="4648603" imgH="4572396" progId="MSPhotoEd.3">
                  <p:embed/>
                </p:oleObj>
              </mc:Choice>
              <mc:Fallback>
                <p:oleObj name="Photo Editor Photo" r:id="rId5" imgW="4648603" imgH="4572396"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2514600"/>
                        <a:ext cx="29337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250825" y="274638"/>
            <a:ext cx="8435975" cy="490537"/>
          </a:xfrm>
        </p:spPr>
        <p:txBody>
          <a:bodyPr/>
          <a:lstStyle/>
          <a:p>
            <a:pPr eaLnBrk="1" hangingPunct="1"/>
            <a:r>
              <a:rPr lang="sv-SE" altLang="sv-SE" sz="3200"/>
              <a:t>Men ibland förstår dom inte varandra: </a:t>
            </a:r>
            <a:br>
              <a:rPr lang="sv-SE" altLang="sv-SE" sz="3200"/>
            </a:br>
            <a:r>
              <a:rPr lang="sv-SE" altLang="sv-SE" sz="2000"/>
              <a:t>Kroppsliga (morfologiska) förändringar</a:t>
            </a:r>
          </a:p>
        </p:txBody>
      </p:sp>
      <p:sp>
        <p:nvSpPr>
          <p:cNvPr id="5123" name="Rectangle 3"/>
          <p:cNvSpPr>
            <a:spLocks noGrp="1" noChangeArrowheads="1"/>
          </p:cNvSpPr>
          <p:nvPr>
            <p:ph type="body" idx="4294967295"/>
          </p:nvPr>
        </p:nvSpPr>
        <p:spPr>
          <a:xfrm>
            <a:off x="354013" y="1887538"/>
            <a:ext cx="8229600" cy="4525962"/>
          </a:xfrm>
        </p:spPr>
        <p:txBody>
          <a:bodyPr/>
          <a:lstStyle/>
          <a:p>
            <a:pPr eaLnBrk="1" hangingPunct="1">
              <a:lnSpc>
                <a:spcPct val="80000"/>
              </a:lnSpc>
            </a:pPr>
            <a:r>
              <a:rPr lang="sv-SE" altLang="sv-SE" sz="2400"/>
              <a:t>Päls, hårlag… </a:t>
            </a:r>
          </a:p>
          <a:p>
            <a:pPr eaLnBrk="1" hangingPunct="1">
              <a:lnSpc>
                <a:spcPct val="80000"/>
              </a:lnSpc>
            </a:pPr>
            <a:endParaRPr lang="sv-SE" altLang="sv-SE" sz="2400"/>
          </a:p>
          <a:p>
            <a:pPr eaLnBrk="1" hangingPunct="1">
              <a:lnSpc>
                <a:spcPct val="80000"/>
              </a:lnSpc>
            </a:pPr>
            <a:r>
              <a:rPr lang="sv-SE" altLang="sv-SE" sz="2400"/>
              <a:t>Öronform och ansättning</a:t>
            </a:r>
          </a:p>
          <a:p>
            <a:pPr eaLnBrk="1" hangingPunct="1">
              <a:lnSpc>
                <a:spcPct val="80000"/>
              </a:lnSpc>
            </a:pPr>
            <a:endParaRPr lang="sv-SE" altLang="sv-SE" sz="2400"/>
          </a:p>
          <a:p>
            <a:pPr eaLnBrk="1" hangingPunct="1">
              <a:lnSpc>
                <a:spcPct val="80000"/>
              </a:lnSpc>
            </a:pPr>
            <a:r>
              <a:rPr lang="sv-SE" altLang="sv-SE" sz="2400"/>
              <a:t>Svans: längd, inplacering och hållning</a:t>
            </a:r>
          </a:p>
          <a:p>
            <a:pPr eaLnBrk="1" hangingPunct="1">
              <a:lnSpc>
                <a:spcPct val="80000"/>
              </a:lnSpc>
            </a:pPr>
            <a:r>
              <a:rPr lang="sv-SE" altLang="sv-SE" sz="2400"/>
              <a:t>Färg…</a:t>
            </a:r>
          </a:p>
          <a:p>
            <a:pPr eaLnBrk="1" hangingPunct="1">
              <a:lnSpc>
                <a:spcPct val="80000"/>
              </a:lnSpc>
            </a:pPr>
            <a:endParaRPr lang="sv-SE" altLang="sv-SE" sz="2400"/>
          </a:p>
          <a:p>
            <a:pPr eaLnBrk="1" hangingPunct="1">
              <a:lnSpc>
                <a:spcPct val="80000"/>
              </a:lnSpc>
            </a:pPr>
            <a:r>
              <a:rPr lang="sv-SE" altLang="sv-SE" sz="2400"/>
              <a:t>Storlek (från 15 cm till 100 cm)</a:t>
            </a:r>
          </a:p>
          <a:p>
            <a:pPr eaLnBrk="1" hangingPunct="1">
              <a:lnSpc>
                <a:spcPct val="80000"/>
              </a:lnSpc>
            </a:pPr>
            <a:endParaRPr lang="sv-SE" altLang="sv-SE" sz="2400"/>
          </a:p>
          <a:p>
            <a:pPr eaLnBrk="1" hangingPunct="1">
              <a:lnSpc>
                <a:spcPct val="80000"/>
              </a:lnSpc>
            </a:pPr>
            <a:r>
              <a:rPr lang="sv-SE" altLang="sv-SE" sz="2400"/>
              <a:t>Tidigare könsmognad – tätare löp</a:t>
            </a:r>
          </a:p>
        </p:txBody>
      </p:sp>
      <p:pic>
        <p:nvPicPr>
          <p:cNvPr id="5124" name="Picture 4" descr="BRITAIN_GUINNESS__LO_90201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205038"/>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imagen_1329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1268413"/>
            <a:ext cx="762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erro_de_agua_espano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2997200"/>
            <a:ext cx="1439863"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69a550afa35417d4">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0425" y="4221163"/>
            <a:ext cx="1190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agility03">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1557338"/>
            <a:ext cx="13684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 Box 9"/>
          <p:cNvSpPr txBox="1">
            <a:spLocks noChangeArrowheads="1"/>
          </p:cNvSpPr>
          <p:nvPr/>
        </p:nvSpPr>
        <p:spPr bwMode="auto">
          <a:xfrm>
            <a:off x="539750" y="5661025"/>
            <a:ext cx="842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t>Mycket av detta är resultatet av selektivt urval från människans sida under de senaste 200 åren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fr-FR" altLang="sv-SE"/>
              <a:t>slutligen…….</a:t>
            </a:r>
          </a:p>
        </p:txBody>
      </p:sp>
      <p:sp>
        <p:nvSpPr>
          <p:cNvPr id="26628" name="Rectangle 3"/>
          <p:cNvSpPr>
            <a:spLocks noGrp="1" noChangeArrowheads="1"/>
          </p:cNvSpPr>
          <p:nvPr>
            <p:ph type="body" idx="1"/>
          </p:nvPr>
        </p:nvSpPr>
        <p:spPr/>
        <p:txBody>
          <a:bodyPr/>
          <a:lstStyle/>
          <a:p>
            <a:pPr eaLnBrk="1" hangingPunct="1"/>
            <a:endParaRPr lang="sv-SE" altLang="sv-SE"/>
          </a:p>
        </p:txBody>
      </p:sp>
      <p:pic>
        <p:nvPicPr>
          <p:cNvPr id="26629" name="Picture 4" descr="DSC01807"/>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7950" y="1268413"/>
            <a:ext cx="8578850" cy="4951412"/>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sv-SE" altLang="sv-SE"/>
              <a:t>Hos uppfödaren:</a:t>
            </a:r>
          </a:p>
        </p:txBody>
      </p:sp>
      <p:sp>
        <p:nvSpPr>
          <p:cNvPr id="27651" name="Rectangle 3"/>
          <p:cNvSpPr>
            <a:spLocks noGrp="1" noChangeArrowheads="1"/>
          </p:cNvSpPr>
          <p:nvPr>
            <p:ph type="body" sz="half" idx="1"/>
          </p:nvPr>
        </p:nvSpPr>
        <p:spPr/>
        <p:txBody>
          <a:bodyPr/>
          <a:lstStyle/>
          <a:p>
            <a:pPr eaLnBrk="1" hangingPunct="1">
              <a:lnSpc>
                <a:spcPct val="90000"/>
              </a:lnSpc>
            </a:pPr>
            <a:r>
              <a:rPr lang="sv-SE" altLang="sv-SE" sz="2400" dirty="0"/>
              <a:t>Liten, blind, döv och med motoriska svårigheter föds nu valpen efter de ca 61 dygnen i livmodern. Den är beroende av tiken den första tiden och de kommande veckorna innebär stora och livsviktiga förändringar hos valpen. </a:t>
            </a:r>
          </a:p>
          <a:p>
            <a:pPr eaLnBrk="1" hangingPunct="1">
              <a:lnSpc>
                <a:spcPct val="90000"/>
              </a:lnSpc>
            </a:pPr>
            <a:endParaRPr lang="sv-SE" altLang="sv-SE" sz="2400" dirty="0"/>
          </a:p>
          <a:p>
            <a:pPr eaLnBrk="1" hangingPunct="1">
              <a:lnSpc>
                <a:spcPct val="90000"/>
              </a:lnSpc>
            </a:pPr>
            <a:r>
              <a:rPr lang="sv-SE" altLang="sv-SE" sz="2400" dirty="0"/>
              <a:t>Utvecklingen sker snabbt, både fysiskt och mentalt.</a:t>
            </a:r>
          </a:p>
          <a:p>
            <a:pPr eaLnBrk="1" hangingPunct="1">
              <a:lnSpc>
                <a:spcPct val="90000"/>
              </a:lnSpc>
            </a:pPr>
            <a:endParaRPr lang="sv-SE" altLang="sv-SE" sz="2400" dirty="0"/>
          </a:p>
        </p:txBody>
      </p:sp>
      <p:pic>
        <p:nvPicPr>
          <p:cNvPr id="27652" name="Picture 8" descr="newborn-yellow-lab-puppy">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32363" y="2420938"/>
            <a:ext cx="3157537" cy="2097087"/>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sv-SE" altLang="sv-SE"/>
              <a:t>Den nyfödda valpen</a:t>
            </a:r>
          </a:p>
        </p:txBody>
      </p:sp>
      <p:sp>
        <p:nvSpPr>
          <p:cNvPr id="28675" name="Rectangle 3"/>
          <p:cNvSpPr>
            <a:spLocks noGrp="1" noChangeArrowheads="1"/>
          </p:cNvSpPr>
          <p:nvPr>
            <p:ph type="body" idx="1"/>
          </p:nvPr>
        </p:nvSpPr>
        <p:spPr>
          <a:xfrm>
            <a:off x="250825" y="1628775"/>
            <a:ext cx="8686800" cy="4525963"/>
          </a:xfrm>
        </p:spPr>
        <p:txBody>
          <a:bodyPr/>
          <a:lstStyle/>
          <a:p>
            <a:pPr eaLnBrk="1" hangingPunct="1">
              <a:lnSpc>
                <a:spcPct val="80000"/>
              </a:lnSpc>
            </a:pPr>
            <a:r>
              <a:rPr lang="sv-SE" altLang="sv-SE" sz="2000"/>
              <a:t>Kroppstemperaturen är låg när valpen föds. Som foster i tiken hålls temperaturen konstant på cirka 38 grader. Valpen förlora ungefär 3 grader under utförselförloppet (35 grader). Den stora värmeförlusten gör att det är av yttersta vikt att valpen snabbt värms upp igen.</a:t>
            </a:r>
          </a:p>
          <a:p>
            <a:pPr eaLnBrk="1" hangingPunct="1">
              <a:lnSpc>
                <a:spcPct val="80000"/>
              </a:lnSpc>
              <a:buFontTx/>
              <a:buNone/>
            </a:pPr>
            <a:endParaRPr lang="sv-SE" altLang="sv-SE" sz="2000"/>
          </a:p>
          <a:p>
            <a:pPr eaLnBrk="1" hangingPunct="1">
              <a:lnSpc>
                <a:spcPct val="80000"/>
              </a:lnSpc>
            </a:pPr>
            <a:r>
              <a:rPr lang="sv-SE" altLang="sv-SE" sz="2000"/>
              <a:t>Valpen har möjlighet att känna skillnad på kyla och värme redan från födseln men har ingen förmåga att själv reglera sin kroppstemperatur, </a:t>
            </a:r>
            <a:r>
              <a:rPr lang="sv-SE" altLang="sv-SE" sz="2000" b="1"/>
              <a:t>den kravlar mot eller bort från värme för att skydda sig mot nedkylning eller överhettning.</a:t>
            </a:r>
            <a:r>
              <a:rPr lang="sv-SE" altLang="sv-SE" sz="2000"/>
              <a:t> </a:t>
            </a:r>
          </a:p>
          <a:p>
            <a:pPr eaLnBrk="1" hangingPunct="1">
              <a:lnSpc>
                <a:spcPct val="80000"/>
              </a:lnSpc>
            </a:pPr>
            <a:endParaRPr lang="sv-SE" altLang="sv-SE" sz="2000"/>
          </a:p>
          <a:p>
            <a:pPr eaLnBrk="1" hangingPunct="1">
              <a:lnSpc>
                <a:spcPct val="80000"/>
              </a:lnSpc>
            </a:pPr>
            <a:r>
              <a:rPr lang="sv-SE" altLang="sv-SE" sz="2000"/>
              <a:t>Valplådan ska vara placerad i ett normaltempererat, dragfritt utrymme utan risk för överhettning. En valp klarar en kortare nedkylning bättre än överhettning. För hög kroppstemperatur hos en valp kan leda till hjärnskador och i värsta fall döden.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457200" y="274638"/>
            <a:ext cx="8229600" cy="633412"/>
          </a:xfrm>
        </p:spPr>
        <p:txBody>
          <a:bodyPr/>
          <a:lstStyle/>
          <a:p>
            <a:pPr eaLnBrk="1" hangingPunct="1"/>
            <a:r>
              <a:rPr lang="sv-SE" altLang="sv-SE" sz="4000"/>
              <a:t>Den nyfödda valpens sinnen</a:t>
            </a:r>
          </a:p>
        </p:txBody>
      </p:sp>
      <p:sp>
        <p:nvSpPr>
          <p:cNvPr id="29699" name="Rectangle 2"/>
          <p:cNvSpPr>
            <a:spLocks noGrp="1" noChangeArrowheads="1"/>
          </p:cNvSpPr>
          <p:nvPr>
            <p:ph type="body" sz="half" idx="1"/>
          </p:nvPr>
        </p:nvSpPr>
        <p:spPr>
          <a:xfrm>
            <a:off x="468313" y="1196975"/>
            <a:ext cx="4038600" cy="5256213"/>
          </a:xfrm>
        </p:spPr>
        <p:txBody>
          <a:bodyPr/>
          <a:lstStyle/>
          <a:p>
            <a:pPr eaLnBrk="1" hangingPunct="1">
              <a:lnSpc>
                <a:spcPct val="80000"/>
              </a:lnSpc>
            </a:pPr>
            <a:r>
              <a:rPr lang="sv-SE" altLang="sv-SE" sz="1800" dirty="0"/>
              <a:t>Valpen föds blind. Synnerven är inte utvecklad, ögonlocken är slutna. </a:t>
            </a:r>
            <a:r>
              <a:rPr lang="sv-SE" altLang="sv-SE" sz="1800" i="1" dirty="0">
                <a:solidFill>
                  <a:schemeClr val="bg2"/>
                </a:solidFill>
              </a:rPr>
              <a:t>Vargungen lever de första veckorna i en mörk lya och behöver inte använda sin syn förrän det är dags att gå ut i ljuset efter cirka tre veckors ålder.</a:t>
            </a:r>
            <a:r>
              <a:rPr lang="sv-SE" altLang="sv-SE" sz="1800" dirty="0"/>
              <a:t> </a:t>
            </a:r>
          </a:p>
          <a:p>
            <a:pPr eaLnBrk="1" hangingPunct="1">
              <a:lnSpc>
                <a:spcPct val="80000"/>
              </a:lnSpc>
            </a:pPr>
            <a:endParaRPr lang="sv-SE" altLang="sv-SE" sz="1800" dirty="0"/>
          </a:p>
          <a:p>
            <a:pPr eaLnBrk="1" hangingPunct="1">
              <a:lnSpc>
                <a:spcPct val="80000"/>
              </a:lnSpc>
            </a:pPr>
            <a:r>
              <a:rPr lang="sv-SE" altLang="sv-SE" sz="1800" dirty="0"/>
              <a:t>Luktsinnet är dåligt utvecklat, valpen kan inte lokalisera tiken med hjälp av doften. Men, </a:t>
            </a:r>
            <a:r>
              <a:rPr lang="sv-SE" altLang="sv-SE" sz="1800" i="1" dirty="0">
                <a:solidFill>
                  <a:schemeClr val="bg2"/>
                </a:solidFill>
              </a:rPr>
              <a:t>man tror att valpen har förmågan att känna dofter av några ingredienser i mjölken hos tiken.</a:t>
            </a:r>
            <a:r>
              <a:rPr lang="sv-SE" altLang="sv-SE" sz="1800" dirty="0"/>
              <a:t> </a:t>
            </a:r>
          </a:p>
          <a:p>
            <a:pPr eaLnBrk="1" hangingPunct="1">
              <a:lnSpc>
                <a:spcPct val="80000"/>
              </a:lnSpc>
              <a:buFontTx/>
              <a:buNone/>
            </a:pPr>
            <a:endParaRPr lang="sv-SE" altLang="sv-SE" sz="1800" dirty="0"/>
          </a:p>
          <a:p>
            <a:pPr eaLnBrk="1" hangingPunct="1">
              <a:lnSpc>
                <a:spcPct val="80000"/>
              </a:lnSpc>
            </a:pPr>
            <a:r>
              <a:rPr lang="sv-SE" altLang="sv-SE" sz="1800" dirty="0"/>
              <a:t>Hörselgångarna är helt tillslutna. Trots dövheten låter valpar själva mycket. </a:t>
            </a:r>
            <a:r>
              <a:rPr lang="sv-SE" altLang="sv-SE" sz="1800" i="1" dirty="0">
                <a:solidFill>
                  <a:schemeClr val="bg2"/>
                </a:solidFill>
              </a:rPr>
              <a:t>det tolkas som omedvetna signaler till tiken för att påverka omvårdnadsbeteendet</a:t>
            </a:r>
            <a:r>
              <a:rPr lang="sv-SE" altLang="sv-SE" sz="1800" dirty="0"/>
              <a:t>. </a:t>
            </a:r>
          </a:p>
          <a:p>
            <a:pPr eaLnBrk="1" hangingPunct="1">
              <a:lnSpc>
                <a:spcPct val="80000"/>
              </a:lnSpc>
              <a:buFontTx/>
              <a:buNone/>
            </a:pPr>
            <a:endParaRPr lang="sv-SE" altLang="sv-SE" sz="1800" dirty="0"/>
          </a:p>
        </p:txBody>
      </p:sp>
      <p:pic>
        <p:nvPicPr>
          <p:cNvPr id="29700" name="Picture 4" descr="Kiri-x-Sting-valpar-17">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35600" y="1125538"/>
            <a:ext cx="2663825" cy="2060575"/>
          </a:xfrm>
        </p:spPr>
      </p:pic>
      <p:sp>
        <p:nvSpPr>
          <p:cNvPr id="29701" name="Text Box 7"/>
          <p:cNvSpPr txBox="1">
            <a:spLocks noChangeArrowheads="1"/>
          </p:cNvSpPr>
          <p:nvPr/>
        </p:nvSpPr>
        <p:spPr bwMode="auto">
          <a:xfrm>
            <a:off x="4643438" y="3284538"/>
            <a:ext cx="47879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sv-SE" altLang="sv-SE" sz="1600"/>
          </a:p>
          <a:p>
            <a:pPr eaLnBrk="1" hangingPunct="1">
              <a:spcBef>
                <a:spcPct val="0"/>
              </a:spcBef>
            </a:pPr>
            <a:r>
              <a:rPr lang="sv-SE" altLang="sv-SE" sz="1600"/>
              <a:t>Känselsinnet för beröring, tryck och smärta </a:t>
            </a:r>
          </a:p>
          <a:p>
            <a:pPr eaLnBrk="1" hangingPunct="1">
              <a:spcBef>
                <a:spcPct val="0"/>
              </a:spcBef>
              <a:buFontTx/>
              <a:buNone/>
            </a:pPr>
            <a:r>
              <a:rPr lang="sv-SE" altLang="sv-SE" sz="1600"/>
              <a:t>fungerar väl hos den nyfödda valpen med en </a:t>
            </a:r>
          </a:p>
          <a:p>
            <a:pPr eaLnBrk="1" hangingPunct="1">
              <a:spcBef>
                <a:spcPct val="0"/>
              </a:spcBef>
              <a:buFontTx/>
              <a:buNone/>
            </a:pPr>
            <a:r>
              <a:rPr lang="sv-SE" altLang="sv-SE" sz="1600"/>
              <a:t>ökad känslighet på huvud och tassar. </a:t>
            </a:r>
          </a:p>
          <a:p>
            <a:pPr eaLnBrk="1" hangingPunct="1">
              <a:spcBef>
                <a:spcPct val="0"/>
              </a:spcBef>
              <a:buFontTx/>
              <a:buNone/>
            </a:pPr>
            <a:endParaRPr lang="sv-SE" altLang="sv-SE" sz="16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p:txBody>
          <a:bodyPr/>
          <a:lstStyle/>
          <a:p>
            <a:pPr eaLnBrk="1" hangingPunct="1"/>
            <a:r>
              <a:rPr lang="sv-SE" altLang="sv-SE" b="1" dirty="0"/>
              <a:t>Smekningar har visat sig ha positiv effekt i utvecklingen hos valpen. </a:t>
            </a:r>
          </a:p>
          <a:p>
            <a:pPr eaLnBrk="1" hangingPunct="1"/>
            <a:r>
              <a:rPr lang="sv-SE" altLang="sv-SE" b="1" i="1" dirty="0">
                <a:solidFill>
                  <a:schemeClr val="bg2"/>
                </a:solidFill>
              </a:rPr>
              <a:t>Trots att hjärnan inte är kapabel till associativ inlärning tror man att  smekningar har effekt på den neurohormonella utvecklingen!</a:t>
            </a:r>
            <a:r>
              <a:rPr lang="sv-SE" altLang="sv-SE" i="1" dirty="0">
                <a:solidFill>
                  <a:schemeClr val="bg2"/>
                </a:solidFill>
              </a:rPr>
              <a:t> </a:t>
            </a:r>
          </a:p>
          <a:p>
            <a:pPr eaLnBrk="1" hangingPunct="1"/>
            <a:endParaRPr lang="sv-SE" altLang="sv-SE"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eaLnBrk="1" hangingPunct="1"/>
            <a:r>
              <a:rPr lang="sv-SE" altLang="sv-SE" sz="3200"/>
              <a:t>Neonatala perioden – den stora omställningen</a:t>
            </a:r>
          </a:p>
        </p:txBody>
      </p:sp>
      <p:sp>
        <p:nvSpPr>
          <p:cNvPr id="31747" name="Rectangle 3"/>
          <p:cNvSpPr>
            <a:spLocks noGrp="1" noChangeArrowheads="1"/>
          </p:cNvSpPr>
          <p:nvPr>
            <p:ph type="body" sz="half" idx="1"/>
          </p:nvPr>
        </p:nvSpPr>
        <p:spPr>
          <a:xfrm>
            <a:off x="323850" y="1628775"/>
            <a:ext cx="8640763" cy="4525963"/>
          </a:xfrm>
        </p:spPr>
        <p:txBody>
          <a:bodyPr/>
          <a:lstStyle/>
          <a:p>
            <a:pPr eaLnBrk="1" hangingPunct="1">
              <a:lnSpc>
                <a:spcPct val="90000"/>
              </a:lnSpc>
            </a:pPr>
            <a:endParaRPr lang="sv-SE" altLang="sv-SE" sz="2000"/>
          </a:p>
          <a:p>
            <a:pPr eaLnBrk="1" hangingPunct="1">
              <a:lnSpc>
                <a:spcPct val="90000"/>
              </a:lnSpc>
            </a:pPr>
            <a:r>
              <a:rPr lang="sv-SE" altLang="sv-SE" sz="2000"/>
              <a:t>Perioden innefattar valpens två första levnadsveckor. Behoven präglas av värme, mat, massage samt sömn. </a:t>
            </a:r>
          </a:p>
          <a:p>
            <a:pPr eaLnBrk="1" hangingPunct="1">
              <a:lnSpc>
                <a:spcPct val="90000"/>
              </a:lnSpc>
            </a:pPr>
            <a:endParaRPr lang="sv-SE" altLang="sv-SE" sz="2000"/>
          </a:p>
          <a:p>
            <a:pPr eaLnBrk="1" hangingPunct="1">
              <a:lnSpc>
                <a:spcPct val="90000"/>
              </a:lnSpc>
            </a:pPr>
            <a:endParaRPr lang="sv-SE" altLang="sv-SE" sz="2000"/>
          </a:p>
          <a:p>
            <a:pPr eaLnBrk="1" hangingPunct="1">
              <a:lnSpc>
                <a:spcPct val="90000"/>
              </a:lnSpc>
            </a:pPr>
            <a:r>
              <a:rPr lang="sv-SE" altLang="sv-SE" sz="2000"/>
              <a:t>De många kroppsfunktionerna  utvecklas nu under de första timmarna, dagarna och veckorna. </a:t>
            </a:r>
          </a:p>
          <a:p>
            <a:pPr eaLnBrk="1" hangingPunct="1">
              <a:lnSpc>
                <a:spcPct val="90000"/>
              </a:lnSpc>
            </a:pPr>
            <a:endParaRPr lang="sv-SE" altLang="sv-SE" sz="2000"/>
          </a:p>
          <a:p>
            <a:pPr eaLnBrk="1" hangingPunct="1">
              <a:lnSpc>
                <a:spcPct val="90000"/>
              </a:lnSpc>
            </a:pPr>
            <a:endParaRPr lang="sv-SE" altLang="sv-SE" sz="2000"/>
          </a:p>
          <a:p>
            <a:pPr eaLnBrk="1" hangingPunct="1">
              <a:lnSpc>
                <a:spcPct val="90000"/>
              </a:lnSpc>
            </a:pPr>
            <a:r>
              <a:rPr lang="sv-SE" altLang="sv-SE" sz="1600"/>
              <a:t>Hade valpen varit mer utvecklad vid födseln skulle en längre dräktighet behövas, det hade påverkat tikens möjlighet till att jaga och skaffa föda.</a:t>
            </a:r>
            <a:r>
              <a:rPr lang="sv-SE" altLang="sv-SE" sz="2000"/>
              <a:t> </a:t>
            </a:r>
          </a:p>
          <a:p>
            <a:pPr eaLnBrk="1" hangingPunct="1">
              <a:lnSpc>
                <a:spcPct val="90000"/>
              </a:lnSpc>
            </a:pPr>
            <a:r>
              <a:rPr lang="sv-SE" altLang="sv-SE" sz="1600" i="1"/>
              <a:t>Antalet valpar skulle vara färre.</a:t>
            </a:r>
          </a:p>
          <a:p>
            <a:pPr eaLnBrk="1" hangingPunct="1">
              <a:lnSpc>
                <a:spcPct val="90000"/>
              </a:lnSpc>
            </a:pPr>
            <a:r>
              <a:rPr lang="sv-SE" altLang="sv-SE" sz="1600" i="1"/>
              <a:t>Det hade stört vargens och hundens biologiska mål att få så många avkommor </a:t>
            </a:r>
          </a:p>
          <a:p>
            <a:pPr eaLnBrk="1" hangingPunct="1">
              <a:lnSpc>
                <a:spcPct val="90000"/>
              </a:lnSpc>
              <a:buFontTx/>
              <a:buNone/>
            </a:pPr>
            <a:r>
              <a:rPr lang="sv-SE" altLang="sv-SE" sz="1600" i="1"/>
              <a:t>	som möjligt att nå vuxen ålder.</a:t>
            </a:r>
            <a:r>
              <a:rPr lang="sv-SE" altLang="sv-SE" sz="1600"/>
              <a:t> </a:t>
            </a:r>
          </a:p>
          <a:p>
            <a:pPr eaLnBrk="1" hangingPunct="1">
              <a:lnSpc>
                <a:spcPct val="90000"/>
              </a:lnSpc>
            </a:pPr>
            <a:endParaRPr lang="sv-SE" altLang="sv-SE" sz="1600"/>
          </a:p>
        </p:txBody>
      </p:sp>
      <p:pic>
        <p:nvPicPr>
          <p:cNvPr id="31748" name="Picture 5" descr="american-akita-valpar-1">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77050" y="188913"/>
            <a:ext cx="2016125" cy="1516062"/>
          </a:xfrm>
        </p:spPr>
      </p:pic>
      <p:sp>
        <p:nvSpPr>
          <p:cNvPr id="31749" name="Text Box 9"/>
          <p:cNvSpPr txBox="1">
            <a:spLocks noChangeArrowheads="1"/>
          </p:cNvSpPr>
          <p:nvPr/>
        </p:nvSpPr>
        <p:spPr bwMode="auto">
          <a:xfrm>
            <a:off x="5219700" y="4718050"/>
            <a:ext cx="38338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endParaRPr lang="sv-SE" altLang="sv-SE" sz="1800"/>
          </a:p>
          <a:p>
            <a:pPr eaLnBrk="1" hangingPunct="1">
              <a:spcBef>
                <a:spcPct val="0"/>
              </a:spcBef>
              <a:buFontTx/>
              <a:buNone/>
            </a:pPr>
            <a:endParaRPr lang="sv-SE" altLang="sv-SE"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r>
              <a:rPr lang="sv-SE" altLang="sv-SE" sz="4000"/>
              <a:t>Neonatala perioden</a:t>
            </a:r>
            <a:br>
              <a:rPr lang="sv-SE" altLang="sv-SE" sz="4000"/>
            </a:br>
            <a:r>
              <a:rPr lang="sv-SE" altLang="sv-SE" sz="4000"/>
              <a:t>Nu sover valpen</a:t>
            </a:r>
          </a:p>
        </p:txBody>
      </p:sp>
      <p:sp>
        <p:nvSpPr>
          <p:cNvPr id="32771" name="Rectangle 3"/>
          <p:cNvSpPr>
            <a:spLocks noGrp="1" noChangeArrowheads="1"/>
          </p:cNvSpPr>
          <p:nvPr>
            <p:ph type="body" idx="1"/>
          </p:nvPr>
        </p:nvSpPr>
        <p:spPr>
          <a:xfrm>
            <a:off x="457200" y="2060575"/>
            <a:ext cx="8229600" cy="4065588"/>
          </a:xfrm>
        </p:spPr>
        <p:txBody>
          <a:bodyPr/>
          <a:lstStyle/>
          <a:p>
            <a:pPr marL="609600" indent="-609600" eaLnBrk="1" hangingPunct="1">
              <a:lnSpc>
                <a:spcPct val="80000"/>
              </a:lnSpc>
              <a:buFontTx/>
              <a:buNone/>
            </a:pPr>
            <a:r>
              <a:rPr lang="sv-SE" altLang="sv-SE" sz="1800" b="1"/>
              <a:t>Två typer av sömn:</a:t>
            </a:r>
            <a:r>
              <a:rPr lang="sv-SE" altLang="sv-SE" sz="1800"/>
              <a:t> </a:t>
            </a:r>
          </a:p>
          <a:p>
            <a:pPr marL="609600" indent="-609600" eaLnBrk="1" hangingPunct="1">
              <a:lnSpc>
                <a:spcPct val="80000"/>
              </a:lnSpc>
              <a:buFontTx/>
              <a:buNone/>
            </a:pPr>
            <a:endParaRPr lang="sv-SE" altLang="sv-SE" sz="1800"/>
          </a:p>
          <a:p>
            <a:pPr marL="609600" indent="-609600" eaLnBrk="1" hangingPunct="1">
              <a:lnSpc>
                <a:spcPct val="80000"/>
              </a:lnSpc>
              <a:buFontTx/>
              <a:buAutoNum type="arabicPeriod"/>
            </a:pPr>
            <a:r>
              <a:rPr lang="sv-SE" altLang="sv-SE" sz="1800"/>
              <a:t>den lugna korta sömnperioden, då valpen tyst ligger på sidan eller magen och ibland sträcker på sig och gäspar.</a:t>
            </a:r>
          </a:p>
          <a:p>
            <a:pPr marL="609600" indent="-609600" eaLnBrk="1" hangingPunct="1">
              <a:lnSpc>
                <a:spcPct val="80000"/>
              </a:lnSpc>
              <a:buFontTx/>
              <a:buAutoNum type="arabicPeriod"/>
            </a:pPr>
            <a:endParaRPr lang="sv-SE" altLang="sv-SE" sz="1800"/>
          </a:p>
          <a:p>
            <a:pPr marL="609600" indent="-609600" eaLnBrk="1" hangingPunct="1">
              <a:lnSpc>
                <a:spcPct val="80000"/>
              </a:lnSpc>
              <a:buFontTx/>
              <a:buAutoNum type="arabicPeriod"/>
            </a:pPr>
            <a:r>
              <a:rPr lang="sv-SE" altLang="sv-SE" sz="1800"/>
              <a:t>Den aktiva långa sömnperioden som upptar 90 % av den totala sömnen. Man hör ljud, ser olika rörelser i ben och kropp, små ryckningar eller darrningar i musklerna i huvudet öronen och  rörelser i ögonlocken </a:t>
            </a:r>
          </a:p>
          <a:p>
            <a:pPr marL="609600" indent="-609600" eaLnBrk="1" hangingPunct="1">
              <a:lnSpc>
                <a:spcPct val="80000"/>
              </a:lnSpc>
            </a:pPr>
            <a:endParaRPr lang="sv-SE" altLang="sv-SE" sz="1800"/>
          </a:p>
          <a:p>
            <a:pPr marL="609600" indent="-609600" eaLnBrk="1" hangingPunct="1">
              <a:lnSpc>
                <a:spcPct val="80000"/>
              </a:lnSpc>
              <a:buFontTx/>
              <a:buNone/>
            </a:pPr>
            <a:r>
              <a:rPr lang="sv-SE" altLang="sv-SE" sz="1800"/>
              <a:t>	Tikens slickande av valpen, </a:t>
            </a:r>
            <a:r>
              <a:rPr lang="sv-SE" altLang="sv-SE" sz="1800" i="1"/>
              <a:t>massage och tvätt</a:t>
            </a:r>
            <a:r>
              <a:rPr lang="sv-SE" altLang="sv-SE" sz="1800"/>
              <a:t>, är viktig för matsmältning och avföring. </a:t>
            </a:r>
          </a:p>
          <a:p>
            <a:pPr marL="609600" indent="-609600" eaLnBrk="1" hangingPunct="1">
              <a:lnSpc>
                <a:spcPct val="80000"/>
              </a:lnSpc>
              <a:buFontTx/>
              <a:buNone/>
            </a:pPr>
            <a:r>
              <a:rPr lang="sv-SE" altLang="sv-SE" sz="1800"/>
              <a:t>	Koncentrerat slickande till könsorgan, anus och mage stimulerar reflexer hos valpen att avge urin samt avföring. </a:t>
            </a:r>
          </a:p>
          <a:p>
            <a:pPr marL="609600" indent="-609600" eaLnBrk="1" hangingPunct="1">
              <a:lnSpc>
                <a:spcPct val="80000"/>
              </a:lnSpc>
              <a:buFontTx/>
              <a:buNone/>
            </a:pPr>
            <a:r>
              <a:rPr lang="sv-SE" altLang="sv-SE" sz="1800"/>
              <a:t>	Valpen är oförmögen att klara detta själv under de två första veckorna och det är livsviktigt att tiken sköter sitt uppdrag </a:t>
            </a:r>
          </a:p>
          <a:p>
            <a:pPr marL="609600" indent="-609600" eaLnBrk="1" hangingPunct="1">
              <a:lnSpc>
                <a:spcPct val="80000"/>
              </a:lnSpc>
              <a:buFontTx/>
              <a:buNone/>
            </a:pPr>
            <a:endParaRPr lang="sv-SE" altLang="sv-SE" sz="1800"/>
          </a:p>
        </p:txBody>
      </p:sp>
      <p:pic>
        <p:nvPicPr>
          <p:cNvPr id="32772" name="Picture 5" descr="valpar6juni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88913"/>
            <a:ext cx="2328862"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6"/>
          <p:cNvSpPr txBox="1">
            <a:spLocks noChangeArrowheads="1"/>
          </p:cNvSpPr>
          <p:nvPr/>
        </p:nvSpPr>
        <p:spPr bwMode="auto">
          <a:xfrm>
            <a:off x="539750" y="1196975"/>
            <a:ext cx="546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a:p>
            <a:pPr eaLnBrk="1" hangingPunct="1">
              <a:spcBef>
                <a:spcPct val="0"/>
              </a:spcBef>
              <a:buFontTx/>
              <a:buNone/>
            </a:pPr>
            <a:r>
              <a:rPr lang="sv-SE" altLang="sv-SE" sz="1800" b="1">
                <a:solidFill>
                  <a:srgbClr val="FF3300"/>
                </a:solidFill>
              </a:rPr>
              <a:t>den aktiva tiden är inte mer än 2-15 % av dygnet!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4"/>
          <p:cNvSpPr>
            <a:spLocks noChangeArrowheads="1"/>
          </p:cNvSpPr>
          <p:nvPr/>
        </p:nvSpPr>
        <p:spPr bwMode="auto">
          <a:xfrm>
            <a:off x="179388" y="1196975"/>
            <a:ext cx="8964612"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dirty="0"/>
          </a:p>
          <a:p>
            <a:pPr eaLnBrk="1" hangingPunct="1">
              <a:spcBef>
                <a:spcPct val="0"/>
              </a:spcBef>
              <a:buFontTx/>
              <a:buNone/>
            </a:pPr>
            <a:r>
              <a:rPr lang="sv-SE" altLang="sv-SE" sz="1800" dirty="0"/>
              <a:t>Hjärnan och nervsystemet är outvecklade vid födseln, </a:t>
            </a:r>
          </a:p>
          <a:p>
            <a:pPr eaLnBrk="1" hangingPunct="1">
              <a:spcBef>
                <a:spcPct val="0"/>
              </a:spcBef>
              <a:buFontTx/>
              <a:buNone/>
            </a:pPr>
            <a:r>
              <a:rPr lang="sv-SE" altLang="sv-SE" sz="1800" dirty="0"/>
              <a:t>en snabb tillväxtprocess sker under de första dagarna. </a:t>
            </a:r>
          </a:p>
          <a:p>
            <a:pPr eaLnBrk="1" hangingPunct="1">
              <a:spcBef>
                <a:spcPct val="0"/>
              </a:spcBef>
              <a:buFontTx/>
              <a:buNone/>
            </a:pPr>
            <a:endParaRPr lang="sv-SE" altLang="sv-SE" sz="1800" dirty="0"/>
          </a:p>
          <a:p>
            <a:pPr eaLnBrk="1" hangingPunct="1">
              <a:spcBef>
                <a:spcPct val="0"/>
              </a:spcBef>
              <a:buFontTx/>
              <a:buNone/>
            </a:pPr>
            <a:r>
              <a:rPr lang="sv-SE" altLang="sv-SE" sz="1800" dirty="0"/>
              <a:t>En gradvis ökning av kontakter mellan olika nervceller sker ger hjärnan förmåga att samordna och styra individens reaktioner. Tillväxten är  inte jämnt fördelad, kontakterna mellan nervceller organiseras i fungerande nätverk. </a:t>
            </a:r>
          </a:p>
          <a:p>
            <a:pPr eaLnBrk="1" hangingPunct="1">
              <a:spcBef>
                <a:spcPct val="0"/>
              </a:spcBef>
              <a:buFontTx/>
              <a:buNone/>
            </a:pPr>
            <a:endParaRPr lang="sv-SE" altLang="sv-SE" sz="1800" dirty="0"/>
          </a:p>
          <a:p>
            <a:pPr eaLnBrk="1" hangingPunct="1">
              <a:spcBef>
                <a:spcPct val="0"/>
              </a:spcBef>
              <a:buFontTx/>
              <a:buNone/>
            </a:pPr>
            <a:r>
              <a:rPr lang="sv-SE" altLang="sv-SE" sz="1800" b="1" dirty="0"/>
              <a:t>Man har beräknat att tillväxten av synapser ökar markant hos valpen fram till den sjunde levnadsveckan. </a:t>
            </a:r>
          </a:p>
          <a:p>
            <a:pPr eaLnBrk="1" hangingPunct="1">
              <a:spcBef>
                <a:spcPct val="0"/>
              </a:spcBef>
              <a:buFontTx/>
              <a:buNone/>
            </a:pPr>
            <a:endParaRPr lang="sv-SE" altLang="sv-SE" sz="1800" b="1" dirty="0"/>
          </a:p>
          <a:p>
            <a:pPr eaLnBrk="1" hangingPunct="1">
              <a:spcBef>
                <a:spcPct val="0"/>
              </a:spcBef>
              <a:buFontTx/>
              <a:buNone/>
            </a:pPr>
            <a:r>
              <a:rPr lang="sv-SE" altLang="sv-SE" sz="1800" dirty="0"/>
              <a:t>Antalet synapser kan gå från enbart några hundra i antal till upp mot 12 000 hos en enskild nervcell under denna period. </a:t>
            </a:r>
          </a:p>
          <a:p>
            <a:pPr eaLnBrk="1" hangingPunct="1">
              <a:spcBef>
                <a:spcPct val="0"/>
              </a:spcBef>
              <a:buFontTx/>
              <a:buNone/>
            </a:pPr>
            <a:endParaRPr lang="sv-SE" altLang="sv-SE" sz="1800" dirty="0"/>
          </a:p>
          <a:p>
            <a:pPr algn="ctr" eaLnBrk="1" hangingPunct="1">
              <a:spcBef>
                <a:spcPct val="0"/>
              </a:spcBef>
              <a:buFontTx/>
              <a:buNone/>
            </a:pPr>
            <a:r>
              <a:rPr lang="sv-SE" altLang="sv-SE" sz="1800" b="1" dirty="0"/>
              <a:t>Efter den sjunde veckan minskar denna dramatiska tillväxt kraftigt. </a:t>
            </a:r>
          </a:p>
          <a:p>
            <a:pPr eaLnBrk="1" hangingPunct="1">
              <a:spcBef>
                <a:spcPct val="0"/>
              </a:spcBef>
              <a:buFontTx/>
              <a:buNone/>
            </a:pPr>
            <a:endParaRPr lang="sv-SE" altLang="sv-SE" sz="1800" b="1" dirty="0"/>
          </a:p>
        </p:txBody>
      </p:sp>
      <p:pic>
        <p:nvPicPr>
          <p:cNvPr id="33796" name="Picture 5" descr="Canine-Common"/>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443663" y="188913"/>
            <a:ext cx="1981200" cy="1714500"/>
          </a:xfr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6"/>
          <p:cNvSpPr>
            <a:spLocks noGrp="1" noChangeArrowheads="1"/>
          </p:cNvSpPr>
          <p:nvPr>
            <p:ph type="title"/>
          </p:nvPr>
        </p:nvSpPr>
        <p:spPr/>
        <p:txBody>
          <a:bodyPr/>
          <a:lstStyle/>
          <a:p>
            <a:pPr eaLnBrk="1" hangingPunct="1"/>
            <a:r>
              <a:rPr lang="sv-SE" altLang="sv-SE" sz="3200"/>
              <a:t>Vad klarar valpen i den neonatala perioden?</a:t>
            </a:r>
          </a:p>
        </p:txBody>
      </p:sp>
      <p:sp>
        <p:nvSpPr>
          <p:cNvPr id="34820" name="Rectangle 3"/>
          <p:cNvSpPr>
            <a:spLocks noGrp="1" noChangeArrowheads="1"/>
          </p:cNvSpPr>
          <p:nvPr>
            <p:ph type="body" sz="half" idx="1"/>
          </p:nvPr>
        </p:nvSpPr>
        <p:spPr/>
        <p:txBody>
          <a:bodyPr/>
          <a:lstStyle/>
          <a:p>
            <a:pPr eaLnBrk="1" hangingPunct="1">
              <a:lnSpc>
                <a:spcPct val="80000"/>
              </a:lnSpc>
            </a:pPr>
            <a:r>
              <a:rPr lang="sv-SE" altLang="sv-SE" sz="2000"/>
              <a:t>Som nyfödd har valpen en begränsad motorisk förmåga. Frambenen är mest utvecklade och med hjälp av dessa drar sig valpen runt i valplådan. Pendlande huvudrörelser från sida till sida gör att valpen rör sig i cirklar.</a:t>
            </a:r>
          </a:p>
          <a:p>
            <a:pPr eaLnBrk="1" hangingPunct="1">
              <a:lnSpc>
                <a:spcPct val="80000"/>
              </a:lnSpc>
              <a:buFontTx/>
              <a:buNone/>
            </a:pPr>
            <a:r>
              <a:rPr lang="sv-SE" altLang="sv-SE" sz="2000"/>
              <a:t> </a:t>
            </a:r>
          </a:p>
          <a:p>
            <a:pPr eaLnBrk="1" hangingPunct="1">
              <a:lnSpc>
                <a:spcPct val="80000"/>
              </a:lnSpc>
            </a:pPr>
            <a:r>
              <a:rPr lang="sv-SE" altLang="sv-SE" sz="2000"/>
              <a:t>Frambenen är mer välutvecklade motoriskt än bakbenen för att valpen vid digivningen ska kunna "mjölktrampa" vid tikens  spene för att stimulera mjölkproduktionen. </a:t>
            </a:r>
          </a:p>
        </p:txBody>
      </p:sp>
      <p:pic>
        <p:nvPicPr>
          <p:cNvPr id="34821" name="Picture 5" descr="valpar_murklan02">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48263" y="1989138"/>
            <a:ext cx="3097212" cy="2322512"/>
          </a:xfrm>
        </p:spPr>
      </p:pic>
      <p:sp>
        <p:nvSpPr>
          <p:cNvPr id="34822" name="Rectangle 8"/>
          <p:cNvSpPr>
            <a:spLocks noChangeArrowheads="1"/>
          </p:cNvSpPr>
          <p:nvPr/>
        </p:nvSpPr>
        <p:spPr bwMode="auto">
          <a:xfrm>
            <a:off x="4284663" y="4652963"/>
            <a:ext cx="4486275" cy="114458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sv-SE" altLang="sv-SE" sz="1800" dirty="0" err="1"/>
              <a:t>Myeliniseringen</a:t>
            </a:r>
            <a:r>
              <a:rPr lang="sv-SE" altLang="sv-SE" sz="1800" dirty="0"/>
              <a:t> startar i hjärnan och </a:t>
            </a:r>
          </a:p>
          <a:p>
            <a:pPr eaLnBrk="1" hangingPunct="1">
              <a:lnSpc>
                <a:spcPct val="80000"/>
              </a:lnSpc>
              <a:buFontTx/>
              <a:buNone/>
            </a:pPr>
            <a:r>
              <a:rPr lang="sv-SE" altLang="sv-SE" sz="1800" dirty="0"/>
              <a:t>arbetar sig sedan nedåt längs ryggraden, </a:t>
            </a:r>
          </a:p>
          <a:p>
            <a:pPr eaLnBrk="1" hangingPunct="1">
              <a:lnSpc>
                <a:spcPct val="80000"/>
              </a:lnSpc>
              <a:buFontTx/>
              <a:buNone/>
            </a:pPr>
            <a:r>
              <a:rPr lang="sv-SE" altLang="sv-SE" sz="1800" dirty="0"/>
              <a:t>vilket bevisas av att framdelen av valpens</a:t>
            </a:r>
          </a:p>
          <a:p>
            <a:pPr eaLnBrk="1" hangingPunct="1">
              <a:lnSpc>
                <a:spcPct val="80000"/>
              </a:lnSpc>
              <a:buFontTx/>
              <a:buNone/>
            </a:pPr>
            <a:r>
              <a:rPr lang="sv-SE" altLang="sv-SE" sz="1800" dirty="0"/>
              <a:t>kropp utvecklas snabbare än bakdelen.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Platshållare för sidfo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sv-SE" sz="1400"/>
          </a:p>
          <a:p>
            <a:pPr>
              <a:spcBef>
                <a:spcPct val="0"/>
              </a:spcBef>
              <a:buFontTx/>
              <a:buNone/>
            </a:pPr>
            <a:endParaRPr lang="sv-SE" altLang="sv-SE" sz="1400"/>
          </a:p>
        </p:txBody>
      </p:sp>
      <p:sp>
        <p:nvSpPr>
          <p:cNvPr id="35843" name="Rectangle 4"/>
          <p:cNvSpPr>
            <a:spLocks noChangeArrowheads="1"/>
          </p:cNvSpPr>
          <p:nvPr/>
        </p:nvSpPr>
        <p:spPr bwMode="auto">
          <a:xfrm>
            <a:off x="250825" y="1484313"/>
            <a:ext cx="18446750"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800" dirty="0"/>
              <a:t>För att studera hur det centrala nervsystemet utvecklas kan man ta hjälp </a:t>
            </a:r>
          </a:p>
          <a:p>
            <a:pPr eaLnBrk="1" hangingPunct="1">
              <a:spcBef>
                <a:spcPct val="0"/>
              </a:spcBef>
              <a:buFontTx/>
              <a:buNone/>
            </a:pPr>
            <a:r>
              <a:rPr lang="sv-SE" altLang="sv-SE" sz="1800" dirty="0"/>
              <a:t>av </a:t>
            </a:r>
            <a:r>
              <a:rPr lang="sv-SE" altLang="sv-SE" sz="1800" dirty="0" err="1"/>
              <a:t>myeliniseringen</a:t>
            </a:r>
            <a:r>
              <a:rPr lang="sv-SE" altLang="sv-SE" sz="1800" dirty="0"/>
              <a:t>. </a:t>
            </a:r>
            <a:r>
              <a:rPr lang="sv-SE" altLang="sv-SE" sz="1800" dirty="0" err="1"/>
              <a:t>Myelin</a:t>
            </a:r>
            <a:r>
              <a:rPr lang="sv-SE" altLang="sv-SE" sz="1800" dirty="0"/>
              <a:t> är en skida av fett och protein som omger nervtrådarna</a:t>
            </a:r>
          </a:p>
          <a:p>
            <a:pPr eaLnBrk="1" hangingPunct="1">
              <a:spcBef>
                <a:spcPct val="0"/>
              </a:spcBef>
              <a:buFontTx/>
              <a:buNone/>
            </a:pPr>
            <a:r>
              <a:rPr lang="sv-SE" altLang="sv-SE" sz="1800" dirty="0"/>
              <a:t>och uppgiften är att påverka retningshastigheten i dem. </a:t>
            </a:r>
          </a:p>
          <a:p>
            <a:pPr eaLnBrk="1" hangingPunct="1">
              <a:spcBef>
                <a:spcPct val="0"/>
              </a:spcBef>
              <a:buFontTx/>
              <a:buNone/>
            </a:pPr>
            <a:endParaRPr lang="sv-SE" altLang="sv-SE" sz="1800" dirty="0"/>
          </a:p>
          <a:p>
            <a:pPr eaLnBrk="1" hangingPunct="1">
              <a:spcBef>
                <a:spcPct val="0"/>
              </a:spcBef>
              <a:buFontTx/>
              <a:buNone/>
            </a:pPr>
            <a:r>
              <a:rPr lang="sv-SE" altLang="sv-SE" sz="1800" dirty="0"/>
              <a:t>Innan </a:t>
            </a:r>
            <a:r>
              <a:rPr lang="sv-SE" altLang="sv-SE" sz="1800" dirty="0" err="1"/>
              <a:t>myeliniseringen</a:t>
            </a:r>
            <a:r>
              <a:rPr lang="sv-SE" altLang="sv-SE" sz="1800" dirty="0"/>
              <a:t> är färdig går signalen långsammare än hos det vuxna djuret </a:t>
            </a:r>
          </a:p>
          <a:p>
            <a:pPr eaLnBrk="1" hangingPunct="1">
              <a:spcBef>
                <a:spcPct val="0"/>
              </a:spcBef>
              <a:buFontTx/>
              <a:buNone/>
            </a:pPr>
            <a:r>
              <a:rPr lang="sv-SE" altLang="sv-SE" sz="1800" dirty="0"/>
              <a:t>med fullt utvecklad </a:t>
            </a:r>
            <a:r>
              <a:rPr lang="sv-SE" altLang="sv-SE" sz="1800" dirty="0" err="1"/>
              <a:t>myelinstatus</a:t>
            </a:r>
            <a:r>
              <a:rPr lang="sv-SE" altLang="sv-SE" sz="1800" dirty="0"/>
              <a:t>. </a:t>
            </a:r>
          </a:p>
          <a:p>
            <a:pPr eaLnBrk="1" hangingPunct="1">
              <a:spcBef>
                <a:spcPct val="0"/>
              </a:spcBef>
              <a:buFontTx/>
              <a:buNone/>
            </a:pPr>
            <a:endParaRPr lang="sv-SE" altLang="sv-SE" sz="1800" dirty="0"/>
          </a:p>
          <a:p>
            <a:pPr eaLnBrk="1" hangingPunct="1">
              <a:spcBef>
                <a:spcPct val="0"/>
              </a:spcBef>
              <a:buFontTx/>
              <a:buNone/>
            </a:pPr>
            <a:r>
              <a:rPr lang="sv-SE" altLang="sv-SE" sz="1800" dirty="0"/>
              <a:t>Studier av etologen och vet M W Fox visar att </a:t>
            </a:r>
            <a:r>
              <a:rPr lang="sv-SE" altLang="sv-SE" sz="1800" dirty="0" err="1"/>
              <a:t>myeliniseringen</a:t>
            </a:r>
            <a:r>
              <a:rPr lang="sv-SE" altLang="sv-SE" sz="1800" dirty="0"/>
              <a:t> av valpens hjärna </a:t>
            </a:r>
          </a:p>
          <a:p>
            <a:pPr eaLnBrk="1" hangingPunct="1">
              <a:spcBef>
                <a:spcPct val="0"/>
              </a:spcBef>
              <a:buFontTx/>
              <a:buNone/>
            </a:pPr>
            <a:r>
              <a:rPr lang="sv-SE" altLang="sv-SE" sz="1800" dirty="0"/>
              <a:t>under de tre första levnadsveckorna innebär en markant tillväxt av hjärnan </a:t>
            </a:r>
          </a:p>
          <a:p>
            <a:pPr eaLnBrk="1" hangingPunct="1">
              <a:spcBef>
                <a:spcPct val="0"/>
              </a:spcBef>
              <a:buFontTx/>
              <a:buNone/>
            </a:pPr>
            <a:r>
              <a:rPr lang="sv-SE" altLang="sv-SE" sz="1800" dirty="0"/>
              <a:t>men inte av hjärnbarken. </a:t>
            </a:r>
          </a:p>
          <a:p>
            <a:pPr eaLnBrk="1" hangingPunct="1">
              <a:spcBef>
                <a:spcPct val="0"/>
              </a:spcBef>
              <a:buFontTx/>
              <a:buNone/>
            </a:pPr>
            <a:endParaRPr lang="sv-SE" altLang="sv-SE" sz="1800" dirty="0"/>
          </a:p>
          <a:p>
            <a:pPr eaLnBrk="1" hangingPunct="1">
              <a:spcBef>
                <a:spcPct val="0"/>
              </a:spcBef>
              <a:buFontTx/>
              <a:buNone/>
            </a:pPr>
            <a:r>
              <a:rPr lang="sv-SE" altLang="sv-SE" sz="1800" i="1" dirty="0"/>
              <a:t>Då hjärnbarken är centrum för minnet menar M W Fox att en valp inte kan få </a:t>
            </a:r>
          </a:p>
          <a:p>
            <a:pPr eaLnBrk="1" hangingPunct="1">
              <a:spcBef>
                <a:spcPct val="0"/>
              </a:spcBef>
              <a:buFontTx/>
              <a:buNone/>
            </a:pPr>
            <a:r>
              <a:rPr lang="sv-SE" altLang="sv-SE" sz="1800" i="1" dirty="0"/>
              <a:t>mentala men av smärtutlösande reaktioner som exempelvis borttagande av sporrar </a:t>
            </a:r>
          </a:p>
          <a:p>
            <a:pPr eaLnBrk="1" hangingPunct="1">
              <a:spcBef>
                <a:spcPct val="0"/>
              </a:spcBef>
              <a:buFontTx/>
              <a:buNone/>
            </a:pPr>
            <a:r>
              <a:rPr lang="sv-SE" altLang="sv-SE" sz="1800" i="1" dirty="0"/>
              <a:t>vid tidig ålder hos valpen. </a:t>
            </a:r>
          </a:p>
          <a:p>
            <a:pPr eaLnBrk="1" hangingPunct="1">
              <a:spcBef>
                <a:spcPct val="0"/>
              </a:spcBef>
              <a:buFontTx/>
              <a:buNone/>
            </a:pPr>
            <a:endParaRPr lang="sv-SE" altLang="sv-SE" sz="1800" i="1" dirty="0"/>
          </a:p>
          <a:p>
            <a:pPr eaLnBrk="1" hangingPunct="1">
              <a:spcBef>
                <a:spcPct val="0"/>
              </a:spcBef>
              <a:buFontTx/>
              <a:buNone/>
            </a:pPr>
            <a:r>
              <a:rPr lang="sv-SE" altLang="sv-SE" sz="1800" dirty="0"/>
              <a:t>Däremot kan upprepad exponering av </a:t>
            </a:r>
            <a:r>
              <a:rPr lang="sv-SE" altLang="sv-SE" sz="1800" b="1" dirty="0" err="1"/>
              <a:t>stressorer</a:t>
            </a:r>
            <a:r>
              <a:rPr lang="sv-SE" altLang="sv-SE" sz="1800" dirty="0"/>
              <a:t> påverka det neurohormonella</a:t>
            </a:r>
          </a:p>
          <a:p>
            <a:pPr eaLnBrk="1" hangingPunct="1">
              <a:spcBef>
                <a:spcPct val="0"/>
              </a:spcBef>
              <a:buFontTx/>
              <a:buNone/>
            </a:pPr>
            <a:r>
              <a:rPr lang="sv-SE" altLang="sv-SE" sz="1800" dirty="0"/>
              <a:t>systemet negativt och få konsekvenser för framtiden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50825" y="476250"/>
            <a:ext cx="8686800" cy="777875"/>
          </a:xfrm>
        </p:spPr>
        <p:txBody>
          <a:bodyPr/>
          <a:lstStyle/>
          <a:p>
            <a:pPr algn="l" eaLnBrk="1" hangingPunct="1"/>
            <a:r>
              <a:rPr lang="sv-SE" altLang="sv-SE" sz="2400"/>
              <a:t>Varg och hund har samma språk och samma regler för flockliv</a:t>
            </a:r>
            <a:br>
              <a:rPr lang="sv-SE" altLang="sv-SE" sz="2400"/>
            </a:br>
            <a:endParaRPr lang="sv-SE" altLang="sv-SE" sz="2400"/>
          </a:p>
        </p:txBody>
      </p:sp>
      <p:pic>
        <p:nvPicPr>
          <p:cNvPr id="6148"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052513"/>
            <a:ext cx="8229600" cy="4525962"/>
          </a:xfrm>
        </p:spPr>
      </p:pic>
      <p:sp>
        <p:nvSpPr>
          <p:cNvPr id="6149" name="Text Box 4"/>
          <p:cNvSpPr txBox="1">
            <a:spLocks noChangeArrowheads="1"/>
          </p:cNvSpPr>
          <p:nvPr/>
        </p:nvSpPr>
        <p:spPr bwMode="auto">
          <a:xfrm>
            <a:off x="755650" y="1557338"/>
            <a:ext cx="7848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v-SE" altLang="sv-SE" sz="2000"/>
          </a:p>
          <a:p>
            <a:pPr eaLnBrk="1" hangingPunct="1">
              <a:spcBef>
                <a:spcPct val="50000"/>
              </a:spcBef>
              <a:buFontTx/>
              <a:buNone/>
            </a:pPr>
            <a:endParaRPr lang="sv-SE" altLang="sv-SE" sz="2000"/>
          </a:p>
        </p:txBody>
      </p:sp>
      <p:sp>
        <p:nvSpPr>
          <p:cNvPr id="6150" name="Rectangle 5"/>
          <p:cNvSpPr>
            <a:spLocks noChangeArrowheads="1"/>
          </p:cNvSpPr>
          <p:nvPr/>
        </p:nvSpPr>
        <p:spPr bwMode="auto">
          <a:xfrm>
            <a:off x="323850" y="1268413"/>
            <a:ext cx="7705725" cy="1008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sp>
        <p:nvSpPr>
          <p:cNvPr id="6151" name="Rectangle 6"/>
          <p:cNvSpPr>
            <a:spLocks noChangeArrowheads="1"/>
          </p:cNvSpPr>
          <p:nvPr/>
        </p:nvSpPr>
        <p:spPr bwMode="auto">
          <a:xfrm>
            <a:off x="900113" y="4724400"/>
            <a:ext cx="547370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v-SE" altLang="sv-SE" sz="1800"/>
          </a:p>
        </p:txBody>
      </p:sp>
      <p:pic>
        <p:nvPicPr>
          <p:cNvPr id="6152"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2275" y="4581525"/>
            <a:ext cx="6029325" cy="1714500"/>
          </a:xfrm>
          <a:noFill/>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sv-SE" altLang="sv-SE"/>
              <a:t>Övergångsfasen, 14 – 21 dagar</a:t>
            </a:r>
          </a:p>
        </p:txBody>
      </p:sp>
      <p:sp>
        <p:nvSpPr>
          <p:cNvPr id="36868" name="Rectangle 3"/>
          <p:cNvSpPr>
            <a:spLocks noGrp="1" noChangeArrowheads="1"/>
          </p:cNvSpPr>
          <p:nvPr>
            <p:ph type="body" sz="half" idx="1"/>
          </p:nvPr>
        </p:nvSpPr>
        <p:spPr>
          <a:xfrm>
            <a:off x="457200" y="1600200"/>
            <a:ext cx="5627688" cy="4525963"/>
          </a:xfrm>
        </p:spPr>
        <p:txBody>
          <a:bodyPr/>
          <a:lstStyle/>
          <a:p>
            <a:pPr eaLnBrk="1" hangingPunct="1">
              <a:lnSpc>
                <a:spcPct val="80000"/>
              </a:lnSpc>
            </a:pPr>
            <a:r>
              <a:rPr lang="sv-SE" altLang="sv-SE" sz="1800">
                <a:latin typeface="Verdana" panose="020B0604030504040204" pitchFamily="34" charset="0"/>
              </a:rPr>
              <a:t>Ögonlocken spricker upp och valpen börjar se. Fortsatt utveckling av pupillreflex, ögats muskler, näthinnan, synnerven och syncentrum i hjärnan sker innan synen är fullt utvecklad. Även de nerver som överför signaler och ger synupplevelser i måste vara färdigutvecklade innan valpen kan se som en vuxen hund. </a:t>
            </a:r>
          </a:p>
          <a:p>
            <a:pPr eaLnBrk="1" hangingPunct="1">
              <a:lnSpc>
                <a:spcPct val="80000"/>
              </a:lnSpc>
              <a:buFontTx/>
              <a:buNone/>
            </a:pPr>
            <a:r>
              <a:rPr lang="sv-SE" altLang="sv-SE" sz="1800">
                <a:latin typeface="Verdana" panose="020B0604030504040204" pitchFamily="34" charset="0"/>
              </a:rPr>
              <a:t> 		Ögats utveckling anses vara färdig vid 	cirka 7-8 veckors ålder.. </a:t>
            </a:r>
          </a:p>
        </p:txBody>
      </p:sp>
      <p:pic>
        <p:nvPicPr>
          <p:cNvPr id="36869" name="Picture 5" descr="%25F6ga">
            <a:hlinkClick r:id="rId2"/>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56325" y="1916113"/>
            <a:ext cx="1758950" cy="1535112"/>
          </a:xfrm>
        </p:spPr>
      </p:pic>
      <p:sp>
        <p:nvSpPr>
          <p:cNvPr id="36870" name="Rectangle 7"/>
          <p:cNvSpPr>
            <a:spLocks noChangeArrowheads="1"/>
          </p:cNvSpPr>
          <p:nvPr/>
        </p:nvSpPr>
        <p:spPr bwMode="auto">
          <a:xfrm>
            <a:off x="539750" y="4645025"/>
            <a:ext cx="576103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sv-SE" altLang="sv-SE" sz="1600"/>
              <a:t>  </a:t>
            </a:r>
            <a:r>
              <a:rPr lang="sv-SE" altLang="sv-SE" sz="1800">
                <a:latin typeface="Verdana" panose="020B0604030504040204" pitchFamily="34" charset="0"/>
              </a:rPr>
              <a:t>Hörseln börjar fungera i slutet av perioden vid cirka 20 dagars ålder.  Den hudflik som tidigare täckt hörselgången försvinner. </a:t>
            </a:r>
          </a:p>
          <a:p>
            <a:pPr eaLnBrk="1" hangingPunct="1">
              <a:spcBef>
                <a:spcPct val="0"/>
              </a:spcBef>
              <a:buFontTx/>
              <a:buNone/>
            </a:pPr>
            <a:r>
              <a:rPr lang="sv-SE" altLang="sv-SE" sz="1800">
                <a:latin typeface="Verdana" panose="020B0604030504040204" pitchFamily="34" charset="0"/>
              </a:rPr>
              <a:t>   	Man vet inte exakt när valpen hör som 	den vuxna hunden. </a:t>
            </a:r>
          </a:p>
        </p:txBody>
      </p:sp>
      <p:pic>
        <p:nvPicPr>
          <p:cNvPr id="36871" name="Picture 9" descr="liten_ora_nedsatt%2520horsel">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877050" y="4724400"/>
            <a:ext cx="1619250" cy="137953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sidfot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r>
              <a:rPr lang="sv-SE" altLang="sv-SE" sz="1400"/>
              <a:t>e</a:t>
            </a:r>
          </a:p>
        </p:txBody>
      </p:sp>
      <p:sp>
        <p:nvSpPr>
          <p:cNvPr id="37891" name="Rectangle 2"/>
          <p:cNvSpPr>
            <a:spLocks noGrp="1" noChangeArrowheads="1"/>
          </p:cNvSpPr>
          <p:nvPr>
            <p:ph type="title"/>
          </p:nvPr>
        </p:nvSpPr>
        <p:spPr/>
        <p:txBody>
          <a:bodyPr/>
          <a:lstStyle/>
          <a:p>
            <a:pPr eaLnBrk="1" hangingPunct="1"/>
            <a:r>
              <a:rPr lang="sv-SE" altLang="sv-SE" dirty="0"/>
              <a:t>Övergångsperioden</a:t>
            </a:r>
          </a:p>
        </p:txBody>
      </p:sp>
      <p:sp>
        <p:nvSpPr>
          <p:cNvPr id="37892" name="Rectangle 3"/>
          <p:cNvSpPr>
            <a:spLocks noGrp="1" noChangeArrowheads="1"/>
          </p:cNvSpPr>
          <p:nvPr>
            <p:ph type="body" sz="half" idx="1"/>
          </p:nvPr>
        </p:nvSpPr>
        <p:spPr>
          <a:xfrm>
            <a:off x="457200" y="1600200"/>
            <a:ext cx="4762500" cy="4525963"/>
          </a:xfrm>
        </p:spPr>
        <p:txBody>
          <a:bodyPr/>
          <a:lstStyle/>
          <a:p>
            <a:pPr eaLnBrk="1" hangingPunct="1">
              <a:buFontTx/>
              <a:buNone/>
            </a:pPr>
            <a:r>
              <a:rPr lang="sv-SE" altLang="sv-SE" sz="2400" b="1"/>
              <a:t>Motorik </a:t>
            </a:r>
            <a:endParaRPr lang="sv-SE" altLang="sv-SE" sz="2400"/>
          </a:p>
          <a:p>
            <a:pPr eaLnBrk="1" hangingPunct="1"/>
            <a:r>
              <a:rPr lang="sv-SE" altLang="sv-SE" sz="2400"/>
              <a:t>Motoriken fortsätter att förbättras snabbt under denna period. </a:t>
            </a:r>
          </a:p>
          <a:p>
            <a:pPr eaLnBrk="1" hangingPunct="1"/>
            <a:r>
              <a:rPr lang="sv-SE" altLang="sv-SE" sz="2400"/>
              <a:t>Bakbenen börjar komma ikapp frambenens motorik o rörelser, det leder till att valpen kan börja stå och gå. </a:t>
            </a:r>
          </a:p>
          <a:p>
            <a:pPr eaLnBrk="1" hangingPunct="1"/>
            <a:r>
              <a:rPr lang="sv-SE" altLang="sv-SE" sz="2400"/>
              <a:t>Finmotorik som att vifta på svansen i olika sociala situationer börjar märkas nu. </a:t>
            </a:r>
          </a:p>
          <a:p>
            <a:pPr eaLnBrk="1" hangingPunct="1"/>
            <a:endParaRPr lang="sv-SE" altLang="sv-SE" sz="2400"/>
          </a:p>
          <a:p>
            <a:pPr eaLnBrk="1" hangingPunct="1"/>
            <a:endParaRPr lang="sv-SE" altLang="sv-SE" sz="2400"/>
          </a:p>
        </p:txBody>
      </p:sp>
      <p:pic>
        <p:nvPicPr>
          <p:cNvPr id="37893" name="Picture 9" descr="Club-136">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67400" y="2205038"/>
            <a:ext cx="2471738" cy="287972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sv-SE" altLang="sv-SE" dirty="0"/>
              <a:t>Övergångsperioden</a:t>
            </a:r>
          </a:p>
        </p:txBody>
      </p:sp>
      <p:sp>
        <p:nvSpPr>
          <p:cNvPr id="38915" name="Rectangle 3"/>
          <p:cNvSpPr>
            <a:spLocks noGrp="1" noChangeArrowheads="1"/>
          </p:cNvSpPr>
          <p:nvPr>
            <p:ph type="body" sz="half" idx="1"/>
          </p:nvPr>
        </p:nvSpPr>
        <p:spPr/>
        <p:txBody>
          <a:bodyPr/>
          <a:lstStyle/>
          <a:p>
            <a:pPr eaLnBrk="1" hangingPunct="1"/>
            <a:r>
              <a:rPr lang="sv-SE" altLang="sv-SE" sz="2800"/>
              <a:t>Suga – lapa – bita - tugga / Mat</a:t>
            </a:r>
          </a:p>
          <a:p>
            <a:pPr eaLnBrk="1" hangingPunct="1"/>
            <a:r>
              <a:rPr lang="sv-SE" altLang="sv-SE" sz="2800"/>
              <a:t>Urin o avföring</a:t>
            </a:r>
          </a:p>
          <a:p>
            <a:pPr eaLnBrk="1" hangingPunct="1"/>
            <a:r>
              <a:rPr lang="sv-SE" altLang="sv-SE" sz="2800"/>
              <a:t>Temperaturreglering</a:t>
            </a:r>
          </a:p>
          <a:p>
            <a:pPr eaLnBrk="1" hangingPunct="1"/>
            <a:r>
              <a:rPr lang="sv-SE" altLang="sv-SE" sz="2800"/>
              <a:t>Inlärningsförmåga, minnen</a:t>
            </a:r>
          </a:p>
        </p:txBody>
      </p:sp>
      <p:pic>
        <p:nvPicPr>
          <p:cNvPr id="38916" name="Picture 5" descr="feb08-sot-hundvalp">
            <a:hlinkClick r:id="rId2"/>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32363" y="1557338"/>
            <a:ext cx="1373187" cy="1655762"/>
          </a:xfrm>
        </p:spPr>
      </p:pic>
      <p:pic>
        <p:nvPicPr>
          <p:cNvPr id="38917" name="Picture 8" descr="hundbajs153">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084888" y="3573463"/>
            <a:ext cx="1511300" cy="550862"/>
          </a:xfrm>
        </p:spPr>
      </p:pic>
      <p:pic>
        <p:nvPicPr>
          <p:cNvPr id="38918" name="Picture 11" descr="cvhemsidan-118_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588" y="4508500"/>
            <a:ext cx="1727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sv-SE" altLang="sv-SE"/>
              <a:t>Socialiseringsfasen 3v </a:t>
            </a:r>
          </a:p>
        </p:txBody>
      </p:sp>
      <p:sp>
        <p:nvSpPr>
          <p:cNvPr id="39940" name="Rectangle 3"/>
          <p:cNvSpPr>
            <a:spLocks noGrp="1" noChangeArrowheads="1"/>
          </p:cNvSpPr>
          <p:nvPr>
            <p:ph type="body" idx="1"/>
          </p:nvPr>
        </p:nvSpPr>
        <p:spPr>
          <a:xfrm>
            <a:off x="468313" y="2133600"/>
            <a:ext cx="8229600" cy="2260600"/>
          </a:xfrm>
        </p:spPr>
        <p:txBody>
          <a:bodyPr/>
          <a:lstStyle/>
          <a:p>
            <a:pPr eaLnBrk="1" hangingPunct="1">
              <a:lnSpc>
                <a:spcPct val="80000"/>
              </a:lnSpc>
            </a:pPr>
            <a:r>
              <a:rPr lang="sv-SE" altLang="sv-SE" sz="1800" dirty="0">
                <a:latin typeface="Verdana" panose="020B0604030504040204" pitchFamily="34" charset="0"/>
              </a:rPr>
              <a:t>Valpen knyter inte bara an till de människor och djur den möter, utan också till boendemiljön. Ju äldre valpen blir desto mer utvecklat blir det sociala spelet och desto längre tid bör ägnas åt varje valp. </a:t>
            </a:r>
          </a:p>
          <a:p>
            <a:pPr eaLnBrk="1" hangingPunct="1">
              <a:lnSpc>
                <a:spcPct val="80000"/>
              </a:lnSpc>
            </a:pPr>
            <a:endParaRPr lang="sv-SE" altLang="sv-SE" sz="1800" dirty="0">
              <a:latin typeface="Verdana" panose="020B0604030504040204" pitchFamily="34" charset="0"/>
            </a:endParaRPr>
          </a:p>
          <a:p>
            <a:pPr eaLnBrk="1" hangingPunct="1">
              <a:lnSpc>
                <a:spcPct val="80000"/>
              </a:lnSpc>
            </a:pPr>
            <a:r>
              <a:rPr lang="sv-SE" altLang="sv-SE" sz="1800" dirty="0">
                <a:latin typeface="Verdana" panose="020B0604030504040204" pitchFamily="34" charset="0"/>
              </a:rPr>
              <a:t>Förmågan att kunna koppla ihop en retning och en viss reaktion, så kallad associativ inlärning, utvecklas markant under valpens tredje vecka, träning är nödvändigt för att valpen ska kunna utveckla sitt språk. </a:t>
            </a:r>
          </a:p>
          <a:p>
            <a:pPr eaLnBrk="1" hangingPunct="1">
              <a:lnSpc>
                <a:spcPct val="80000"/>
              </a:lnSpc>
            </a:pPr>
            <a:endParaRPr lang="sv-SE" altLang="sv-SE" sz="1800" dirty="0">
              <a:latin typeface="Verdana" panose="020B0604030504040204" pitchFamily="34" charset="0"/>
            </a:endParaRPr>
          </a:p>
        </p:txBody>
      </p:sp>
      <p:sp>
        <p:nvSpPr>
          <p:cNvPr id="39941" name="Line 4"/>
          <p:cNvSpPr>
            <a:spLocks noChangeShapeType="1"/>
          </p:cNvSpPr>
          <p:nvPr/>
        </p:nvSpPr>
        <p:spPr bwMode="auto">
          <a:xfrm>
            <a:off x="7451725" y="836613"/>
            <a:ext cx="8651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sp>
        <p:nvSpPr>
          <p:cNvPr id="39942" name="Rectangle 5"/>
          <p:cNvSpPr>
            <a:spLocks noChangeArrowheads="1"/>
          </p:cNvSpPr>
          <p:nvPr/>
        </p:nvSpPr>
        <p:spPr bwMode="auto">
          <a:xfrm>
            <a:off x="395288" y="4797425"/>
            <a:ext cx="8269287" cy="7112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000">
                <a:latin typeface="Verdana" panose="020B0604030504040204" pitchFamily="34" charset="0"/>
              </a:rPr>
              <a:t>När valparna är 3 - 4 veckor gamla börjar de att följa varandra</a:t>
            </a:r>
          </a:p>
          <a:p>
            <a:pPr algn="ctr" eaLnBrk="1" hangingPunct="1">
              <a:spcBef>
                <a:spcPct val="0"/>
              </a:spcBef>
              <a:buFontTx/>
              <a:buNone/>
            </a:pPr>
            <a:r>
              <a:rPr lang="sv-SE" altLang="sv-SE" sz="2000">
                <a:latin typeface="Verdana" panose="020B0604030504040204" pitchFamily="34" charset="0"/>
              </a:rPr>
              <a:t> för att så småningom samverka mer i en flock.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sv-SE" altLang="sv-SE" dirty="0"/>
              <a:t>Socialiseringsfasen</a:t>
            </a:r>
          </a:p>
        </p:txBody>
      </p:sp>
      <p:sp>
        <p:nvSpPr>
          <p:cNvPr id="40964" name="Rectangle 3"/>
          <p:cNvSpPr>
            <a:spLocks noGrp="1" noChangeArrowheads="1"/>
          </p:cNvSpPr>
          <p:nvPr>
            <p:ph type="body" sz="half" idx="1"/>
          </p:nvPr>
        </p:nvSpPr>
        <p:spPr>
          <a:xfrm>
            <a:off x="468313" y="1700213"/>
            <a:ext cx="8362950" cy="4525962"/>
          </a:xfrm>
        </p:spPr>
        <p:txBody>
          <a:bodyPr/>
          <a:lstStyle/>
          <a:p>
            <a:pPr eaLnBrk="1" hangingPunct="1">
              <a:lnSpc>
                <a:spcPct val="80000"/>
              </a:lnSpc>
            </a:pPr>
            <a:r>
              <a:rPr lang="sv-SE" altLang="sv-SE" sz="1800">
                <a:latin typeface="Verdana" panose="020B0604030504040204" pitchFamily="34" charset="0"/>
              </a:rPr>
              <a:t>Tiden kallas också präglingsfasen eller identifikationsfasen, </a:t>
            </a:r>
          </a:p>
          <a:p>
            <a:pPr eaLnBrk="1" hangingPunct="1">
              <a:lnSpc>
                <a:spcPct val="80000"/>
              </a:lnSpc>
              <a:buFontTx/>
              <a:buNone/>
            </a:pPr>
            <a:r>
              <a:rPr lang="sv-SE" altLang="sv-SE" sz="1800">
                <a:latin typeface="Verdana" panose="020B0604030504040204" pitchFamily="34" charset="0"/>
              </a:rPr>
              <a:t>	den period i valpens liv då den lär sig att känna igen sina artfränder och övriga sociala varelser och lär sig att samverka med dem. </a:t>
            </a:r>
          </a:p>
          <a:p>
            <a:pPr eaLnBrk="1" hangingPunct="1">
              <a:lnSpc>
                <a:spcPct val="80000"/>
              </a:lnSpc>
            </a:pPr>
            <a:endParaRPr lang="sv-SE" altLang="sv-SE" sz="1800">
              <a:latin typeface="Verdana" panose="020B0604030504040204" pitchFamily="34" charset="0"/>
            </a:endParaRPr>
          </a:p>
          <a:p>
            <a:pPr eaLnBrk="1" hangingPunct="1">
              <a:lnSpc>
                <a:spcPct val="80000"/>
              </a:lnSpc>
              <a:buFontTx/>
              <a:buNone/>
            </a:pPr>
            <a:r>
              <a:rPr lang="sv-SE" altLang="sv-SE" sz="1800">
                <a:latin typeface="Verdana" panose="020B0604030504040204" pitchFamily="34" charset="0"/>
              </a:rPr>
              <a:t> </a:t>
            </a:r>
          </a:p>
          <a:p>
            <a:pPr eaLnBrk="1" hangingPunct="1">
              <a:lnSpc>
                <a:spcPct val="80000"/>
              </a:lnSpc>
              <a:buFontTx/>
              <a:buNone/>
            </a:pPr>
            <a:endParaRPr lang="sv-SE" altLang="sv-SE" sz="1800" b="1">
              <a:latin typeface="Verdana" panose="020B0604030504040204" pitchFamily="34" charset="0"/>
            </a:endParaRPr>
          </a:p>
          <a:p>
            <a:pPr eaLnBrk="1" hangingPunct="1">
              <a:lnSpc>
                <a:spcPct val="80000"/>
              </a:lnSpc>
              <a:buFontTx/>
              <a:buNone/>
            </a:pPr>
            <a:endParaRPr lang="sv-SE" altLang="sv-SE" sz="1800" b="1">
              <a:latin typeface="Verdana" panose="020B0604030504040204" pitchFamily="34" charset="0"/>
            </a:endParaRPr>
          </a:p>
          <a:p>
            <a:pPr eaLnBrk="1" hangingPunct="1">
              <a:lnSpc>
                <a:spcPct val="80000"/>
              </a:lnSpc>
              <a:buFontTx/>
              <a:buNone/>
            </a:pPr>
            <a:endParaRPr lang="sv-SE" altLang="sv-SE" sz="1800" b="1">
              <a:latin typeface="Verdana" panose="020B0604030504040204" pitchFamily="34" charset="0"/>
            </a:endParaRPr>
          </a:p>
          <a:p>
            <a:pPr eaLnBrk="1" hangingPunct="1">
              <a:lnSpc>
                <a:spcPct val="80000"/>
              </a:lnSpc>
            </a:pPr>
            <a:r>
              <a:rPr lang="sv-SE" altLang="sv-SE" sz="1800">
                <a:latin typeface="Verdana" panose="020B0604030504040204" pitchFamily="34" charset="0"/>
              </a:rPr>
              <a:t>Vid 5-6 veckors ålder äter valpen nästan som en vuxen hund. </a:t>
            </a:r>
          </a:p>
          <a:p>
            <a:pPr eaLnBrk="1" hangingPunct="1">
              <a:lnSpc>
                <a:spcPct val="80000"/>
              </a:lnSpc>
            </a:pPr>
            <a:r>
              <a:rPr lang="sv-SE" altLang="sv-SE" sz="1800">
                <a:latin typeface="Verdana" panose="020B0604030504040204" pitchFamily="34" charset="0"/>
              </a:rPr>
              <a:t>Vid 7 veckors ålder väger den ca 10 gånger födelsevikten.</a:t>
            </a:r>
          </a:p>
          <a:p>
            <a:pPr eaLnBrk="1" hangingPunct="1">
              <a:lnSpc>
                <a:spcPct val="80000"/>
              </a:lnSpc>
            </a:pPr>
            <a:r>
              <a:rPr lang="sv-SE" altLang="sv-SE" sz="1800">
                <a:latin typeface="Verdana" panose="020B0604030504040204" pitchFamily="34" charset="0"/>
              </a:rPr>
              <a:t>Avänjningen kan ge upphov till en s. k. moder-ungekonflikt. Eftersom digivandet tar mycket energi ifrån tiken tjänar hon på att valpen börjar äta fast föda, medan valpen tjänar mer på att fortsätta dia. </a:t>
            </a:r>
          </a:p>
        </p:txBody>
      </p:sp>
      <p:sp>
        <p:nvSpPr>
          <p:cNvPr id="40965" name="Text Box 4"/>
          <p:cNvSpPr txBox="1">
            <a:spLocks noChangeArrowheads="1"/>
          </p:cNvSpPr>
          <p:nvPr/>
        </p:nvSpPr>
        <p:spPr bwMode="auto">
          <a:xfrm>
            <a:off x="2987675" y="2276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sp>
        <p:nvSpPr>
          <p:cNvPr id="40966" name="Text Box 5"/>
          <p:cNvSpPr txBox="1">
            <a:spLocks noChangeArrowheads="1"/>
          </p:cNvSpPr>
          <p:nvPr/>
        </p:nvSpPr>
        <p:spPr bwMode="auto">
          <a:xfrm>
            <a:off x="971550" y="2924175"/>
            <a:ext cx="7550150" cy="717550"/>
          </a:xfrm>
          <a:prstGeom prst="rect">
            <a:avLst/>
          </a:prstGeom>
          <a:noFill/>
          <a:ln w="76200" cmpd="tri">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800" b="1"/>
              <a:t>Det sociala beteendet utvecklas med sinnesorganens mognad och </a:t>
            </a:r>
          </a:p>
          <a:p>
            <a:pPr eaLnBrk="1" hangingPunct="1">
              <a:spcBef>
                <a:spcPct val="0"/>
              </a:spcBef>
              <a:buFontTx/>
              <a:buNone/>
            </a:pPr>
            <a:r>
              <a:rPr lang="sv-SE" altLang="sv-SE" sz="1800" b="1"/>
              <a:t>den här fasen inträder hos valpen under 3: e levnadsveckan</a:t>
            </a:r>
          </a:p>
        </p:txBody>
      </p:sp>
      <p:pic>
        <p:nvPicPr>
          <p:cNvPr id="40967" name="Picture 7" descr="Tumnagel_Hundvalp%2520%25E4ter%2520%25A9%2520uta-01012">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767638" y="188913"/>
            <a:ext cx="1135062" cy="17272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tshållare för sidfo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p:txBody>
      </p:sp>
      <p:sp>
        <p:nvSpPr>
          <p:cNvPr id="41987" name="Rectangle 4"/>
          <p:cNvSpPr>
            <a:spLocks noChangeArrowheads="1"/>
          </p:cNvSpPr>
          <p:nvPr/>
        </p:nvSpPr>
        <p:spPr bwMode="auto">
          <a:xfrm>
            <a:off x="468313" y="1412875"/>
            <a:ext cx="5040312"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a:p>
            <a:pPr eaLnBrk="1" hangingPunct="1">
              <a:spcBef>
                <a:spcPct val="0"/>
              </a:spcBef>
              <a:buFontTx/>
              <a:buNone/>
            </a:pPr>
            <a:r>
              <a:rPr lang="sv-SE" altLang="sv-SE" sz="1800"/>
              <a:t>Från 4: e veckan är "rösten" komplett. Valpen skäller, morrar och gryr. </a:t>
            </a:r>
          </a:p>
          <a:p>
            <a:pPr eaLnBrk="1" hangingPunct="1">
              <a:spcBef>
                <a:spcPct val="0"/>
              </a:spcBef>
              <a:buFontTx/>
              <a:buNone/>
            </a:pPr>
            <a:r>
              <a:rPr lang="sv-SE" altLang="sv-SE" sz="1800"/>
              <a:t>Under lek testas en serie ljud, ställningar och rörelser och med hjälp av syskonens reaktioner så utvecklas den visuella kommunikationen  </a:t>
            </a:r>
          </a:p>
          <a:p>
            <a:pPr eaLnBrk="1" hangingPunct="1">
              <a:spcBef>
                <a:spcPct val="0"/>
              </a:spcBef>
              <a:buFontTx/>
              <a:buNone/>
            </a:pPr>
            <a:endParaRPr lang="sv-SE" altLang="sv-SE" sz="1800"/>
          </a:p>
          <a:p>
            <a:pPr eaLnBrk="1" hangingPunct="1">
              <a:spcBef>
                <a:spcPct val="0"/>
              </a:spcBef>
              <a:buFontTx/>
              <a:buNone/>
            </a:pPr>
            <a:r>
              <a:rPr lang="sv-SE" altLang="sv-SE" sz="1800"/>
              <a:t>Vid ungefär 5 veckors ålder lär valpen det som kallas bithämning.</a:t>
            </a:r>
          </a:p>
          <a:p>
            <a:pPr eaLnBrk="1" hangingPunct="1">
              <a:spcBef>
                <a:spcPct val="0"/>
              </a:spcBef>
              <a:buFontTx/>
              <a:buNone/>
            </a:pPr>
            <a:r>
              <a:rPr lang="sv-SE" altLang="sv-SE" sz="1800"/>
              <a:t>Då de biter varandra i öronen och tassarna skriker den bitne och bitaren släpper taget! </a:t>
            </a:r>
          </a:p>
          <a:p>
            <a:pPr eaLnBrk="1" hangingPunct="1">
              <a:spcBef>
                <a:spcPct val="0"/>
              </a:spcBef>
              <a:buFontTx/>
              <a:buNone/>
            </a:pPr>
            <a:endParaRPr lang="sv-SE" altLang="sv-SE" sz="1800"/>
          </a:p>
          <a:p>
            <a:pPr eaLnBrk="1" hangingPunct="1">
              <a:spcBef>
                <a:spcPct val="0"/>
              </a:spcBef>
              <a:buFontTx/>
              <a:buNone/>
            </a:pPr>
            <a:r>
              <a:rPr lang="sv-SE" altLang="sv-SE" sz="1800"/>
              <a:t>Det är viktig träning, valpen lär sig hur hårt man kan ta i utan att leken avbryts. </a:t>
            </a:r>
            <a:r>
              <a:rPr lang="sv-SE" altLang="sv-SE" sz="1800" b="1"/>
              <a:t>Den lär sig att anpassa sina signaler efter mottagarens reaktioner</a:t>
            </a:r>
            <a:r>
              <a:rPr lang="sv-SE" altLang="sv-SE" sz="1800"/>
              <a:t>. </a:t>
            </a:r>
          </a:p>
          <a:p>
            <a:pPr eaLnBrk="1" hangingPunct="1">
              <a:spcBef>
                <a:spcPct val="0"/>
              </a:spcBef>
              <a:buFontTx/>
              <a:buNone/>
            </a:pPr>
            <a:endParaRPr lang="sv-SE" altLang="sv-SE" sz="1800"/>
          </a:p>
        </p:txBody>
      </p:sp>
      <p:sp>
        <p:nvSpPr>
          <p:cNvPr id="41988" name="Rectangle 5"/>
          <p:cNvSpPr>
            <a:spLocks noChangeArrowheads="1"/>
          </p:cNvSpPr>
          <p:nvPr/>
        </p:nvSpPr>
        <p:spPr bwMode="auto">
          <a:xfrm>
            <a:off x="1403350" y="549275"/>
            <a:ext cx="64087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a:solidFill>
                  <a:schemeClr val="tx2"/>
                </a:solidFill>
                <a:latin typeface="Verdana" panose="020B0604030504040204" pitchFamily="34" charset="0"/>
              </a:rPr>
              <a:t>Socialiseringsfasen 4v </a:t>
            </a:r>
          </a:p>
        </p:txBody>
      </p:sp>
      <p:sp>
        <p:nvSpPr>
          <p:cNvPr id="41989" name="Line 6"/>
          <p:cNvSpPr>
            <a:spLocks noChangeShapeType="1"/>
          </p:cNvSpPr>
          <p:nvPr/>
        </p:nvSpPr>
        <p:spPr bwMode="auto">
          <a:xfrm>
            <a:off x="6156325" y="836613"/>
            <a:ext cx="11525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pic>
        <p:nvPicPr>
          <p:cNvPr id="41990" name="Picture 11" descr="valplek">
            <a:hlinkClick r:id="rId2"/>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435600" y="1557338"/>
            <a:ext cx="3024188" cy="2608262"/>
          </a:xfrm>
        </p:spPr>
      </p:pic>
      <p:sp>
        <p:nvSpPr>
          <p:cNvPr id="41991" name="Text Box 13"/>
          <p:cNvSpPr txBox="1">
            <a:spLocks noChangeArrowheads="1"/>
          </p:cNvSpPr>
          <p:nvPr/>
        </p:nvSpPr>
        <p:spPr bwMode="auto">
          <a:xfrm>
            <a:off x="5940425" y="4365625"/>
            <a:ext cx="2470150" cy="2090738"/>
          </a:xfrm>
          <a:prstGeom prst="rect">
            <a:avLst/>
          </a:prstGeom>
          <a:noFill/>
          <a:ln w="76200" cmpd="tri">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800"/>
              <a:t>Svaren valpen får</a:t>
            </a:r>
          </a:p>
          <a:p>
            <a:pPr eaLnBrk="1" hangingPunct="1">
              <a:spcBef>
                <a:spcPct val="0"/>
              </a:spcBef>
              <a:buFontTx/>
              <a:buNone/>
            </a:pPr>
            <a:r>
              <a:rPr lang="sv-SE" altLang="sv-SE" sz="1800"/>
              <a:t>på sina signaler har</a:t>
            </a:r>
          </a:p>
          <a:p>
            <a:pPr eaLnBrk="1" hangingPunct="1">
              <a:spcBef>
                <a:spcPct val="0"/>
              </a:spcBef>
              <a:buFontTx/>
              <a:buNone/>
            </a:pPr>
            <a:r>
              <a:rPr lang="sv-SE" altLang="sv-SE" sz="1800"/>
              <a:t>stor betydelse för hur </a:t>
            </a:r>
          </a:p>
          <a:p>
            <a:pPr eaLnBrk="1" hangingPunct="1">
              <a:spcBef>
                <a:spcPct val="0"/>
              </a:spcBef>
              <a:buFontTx/>
              <a:buNone/>
            </a:pPr>
            <a:r>
              <a:rPr lang="sv-SE" altLang="sv-SE" sz="1800"/>
              <a:t>rädd, aggressiv och </a:t>
            </a:r>
          </a:p>
          <a:p>
            <a:pPr eaLnBrk="1" hangingPunct="1">
              <a:spcBef>
                <a:spcPct val="0"/>
              </a:spcBef>
              <a:buFontTx/>
              <a:buNone/>
            </a:pPr>
            <a:r>
              <a:rPr lang="sv-SE" altLang="sv-SE" sz="1800"/>
              <a:t>socialt nyfiken den</a:t>
            </a:r>
          </a:p>
          <a:p>
            <a:pPr eaLnBrk="1" hangingPunct="1">
              <a:spcBef>
                <a:spcPct val="0"/>
              </a:spcBef>
              <a:buFontTx/>
              <a:buNone/>
            </a:pPr>
            <a:r>
              <a:rPr lang="sv-SE" altLang="sv-SE" sz="1800"/>
              <a:t>kommer att bli under </a:t>
            </a:r>
          </a:p>
          <a:p>
            <a:pPr eaLnBrk="1" hangingPunct="1">
              <a:spcBef>
                <a:spcPct val="0"/>
              </a:spcBef>
              <a:buFontTx/>
              <a:buNone/>
            </a:pPr>
            <a:r>
              <a:rPr lang="sv-SE" altLang="sv-SE" sz="1800"/>
              <a:t>sitt fortsatta liv.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sidfot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p:txBody>
      </p:sp>
      <p:sp>
        <p:nvSpPr>
          <p:cNvPr id="43011" name="Rectangle 2"/>
          <p:cNvSpPr>
            <a:spLocks noGrp="1" noChangeArrowheads="1"/>
          </p:cNvSpPr>
          <p:nvPr>
            <p:ph type="title"/>
          </p:nvPr>
        </p:nvSpPr>
        <p:spPr/>
        <p:txBody>
          <a:bodyPr/>
          <a:lstStyle/>
          <a:p>
            <a:pPr eaLnBrk="1" hangingPunct="1"/>
            <a:r>
              <a:rPr lang="sv-SE" altLang="sv-SE"/>
              <a:t>Socialiseringsfasen 6v </a:t>
            </a:r>
          </a:p>
        </p:txBody>
      </p:sp>
      <p:sp>
        <p:nvSpPr>
          <p:cNvPr id="43012" name="Rectangle 3"/>
          <p:cNvSpPr>
            <a:spLocks noGrp="1" noChangeArrowheads="1"/>
          </p:cNvSpPr>
          <p:nvPr>
            <p:ph type="body" sz="half" idx="1"/>
          </p:nvPr>
        </p:nvSpPr>
        <p:spPr>
          <a:xfrm>
            <a:off x="457200" y="1600200"/>
            <a:ext cx="4762500" cy="4525963"/>
          </a:xfrm>
        </p:spPr>
        <p:txBody>
          <a:bodyPr/>
          <a:lstStyle/>
          <a:p>
            <a:pPr eaLnBrk="1" hangingPunct="1">
              <a:lnSpc>
                <a:spcPct val="90000"/>
              </a:lnSpc>
              <a:spcBef>
                <a:spcPct val="0"/>
              </a:spcBef>
              <a:buFontTx/>
              <a:buNone/>
            </a:pPr>
            <a:r>
              <a:rPr lang="sv-SE" altLang="sv-SE" sz="1800">
                <a:latin typeface="Verdana" panose="020B0604030504040204" pitchFamily="34" charset="0"/>
              </a:rPr>
              <a:t>	Vid 6 - 7 veckors ålder är rörelserna tydligare: </a:t>
            </a:r>
          </a:p>
          <a:p>
            <a:pPr eaLnBrk="1" hangingPunct="1">
              <a:lnSpc>
                <a:spcPct val="90000"/>
              </a:lnSpc>
              <a:spcBef>
                <a:spcPct val="0"/>
              </a:spcBef>
            </a:pPr>
            <a:r>
              <a:rPr lang="sv-SE" altLang="sv-SE" sz="1800">
                <a:latin typeface="Verdana" panose="020B0604030504040204" pitchFamily="34" charset="0"/>
              </a:rPr>
              <a:t>inbjudan till lek</a:t>
            </a:r>
          </a:p>
          <a:p>
            <a:pPr eaLnBrk="1" hangingPunct="1">
              <a:lnSpc>
                <a:spcPct val="90000"/>
              </a:lnSpc>
              <a:spcBef>
                <a:spcPct val="0"/>
              </a:spcBef>
            </a:pPr>
            <a:r>
              <a:rPr lang="sv-SE" altLang="sv-SE" sz="1800">
                <a:latin typeface="Verdana" panose="020B0604030504040204" pitchFamily="34" charset="0"/>
              </a:rPr>
              <a:t>underkastelse, </a:t>
            </a:r>
          </a:p>
          <a:p>
            <a:pPr eaLnBrk="1" hangingPunct="1">
              <a:lnSpc>
                <a:spcPct val="90000"/>
              </a:lnSpc>
              <a:spcBef>
                <a:spcPct val="0"/>
              </a:spcBef>
            </a:pPr>
            <a:r>
              <a:rPr lang="sv-SE" altLang="sv-SE" sz="1800">
                <a:latin typeface="Verdana" panose="020B0604030504040204" pitchFamily="34" charset="0"/>
              </a:rPr>
              <a:t>dominans </a:t>
            </a:r>
          </a:p>
          <a:p>
            <a:pPr eaLnBrk="1" hangingPunct="1">
              <a:lnSpc>
                <a:spcPct val="90000"/>
              </a:lnSpc>
              <a:spcBef>
                <a:spcPct val="0"/>
              </a:spcBef>
            </a:pPr>
            <a:r>
              <a:rPr lang="sv-SE" altLang="sv-SE" sz="1800">
                <a:latin typeface="Verdana" panose="020B0604030504040204" pitchFamily="34" charset="0"/>
              </a:rPr>
              <a:t>aggressions dämpande signaler. Valparna brottas och bits mer.</a:t>
            </a:r>
          </a:p>
          <a:p>
            <a:pPr eaLnBrk="1" hangingPunct="1">
              <a:lnSpc>
                <a:spcPct val="90000"/>
              </a:lnSpc>
              <a:spcBef>
                <a:spcPct val="0"/>
              </a:spcBef>
              <a:buFontTx/>
              <a:buNone/>
            </a:pPr>
            <a:r>
              <a:rPr lang="sv-SE" altLang="sv-SE" sz="1800">
                <a:latin typeface="Verdana" panose="020B0604030504040204" pitchFamily="34" charset="0"/>
              </a:rPr>
              <a:t> </a:t>
            </a:r>
          </a:p>
          <a:p>
            <a:pPr eaLnBrk="1" hangingPunct="1">
              <a:lnSpc>
                <a:spcPct val="90000"/>
              </a:lnSpc>
              <a:spcBef>
                <a:spcPct val="0"/>
              </a:spcBef>
              <a:buFontTx/>
              <a:buNone/>
            </a:pPr>
            <a:r>
              <a:rPr lang="sv-SE" altLang="sv-SE" sz="1800">
                <a:latin typeface="Verdana" panose="020B0604030504040204" pitchFamily="34" charset="0"/>
              </a:rPr>
              <a:t>	Aggression och slagsmål är svårt att skilja från lek i den här åldern. </a:t>
            </a:r>
          </a:p>
          <a:p>
            <a:pPr eaLnBrk="1" hangingPunct="1">
              <a:lnSpc>
                <a:spcPct val="90000"/>
              </a:lnSpc>
              <a:spcBef>
                <a:spcPct val="0"/>
              </a:spcBef>
              <a:buFontTx/>
              <a:buNone/>
            </a:pPr>
            <a:r>
              <a:rPr lang="sv-SE" altLang="sv-SE" sz="1800">
                <a:latin typeface="Verdana" panose="020B0604030504040204" pitchFamily="34" charset="0"/>
              </a:rPr>
              <a:t>	Gruppattacker är vanligt, där en individ i gruppen blir angripen av de andra. De attackerna är vanligtvis harmlösa men… vissa rasskillnader har noterats. </a:t>
            </a:r>
          </a:p>
          <a:p>
            <a:pPr eaLnBrk="1" hangingPunct="1">
              <a:lnSpc>
                <a:spcPct val="90000"/>
              </a:lnSpc>
            </a:pPr>
            <a:endParaRPr lang="sv-SE" altLang="sv-SE" sz="1800">
              <a:latin typeface="Verdana" panose="020B0604030504040204" pitchFamily="34" charset="0"/>
            </a:endParaRPr>
          </a:p>
          <a:p>
            <a:pPr eaLnBrk="1" hangingPunct="1">
              <a:lnSpc>
                <a:spcPct val="90000"/>
              </a:lnSpc>
            </a:pPr>
            <a:r>
              <a:rPr lang="sv-SE" altLang="sv-SE" sz="1800" b="1">
                <a:latin typeface="Verdana" panose="020B0604030504040204" pitchFamily="34" charset="0"/>
              </a:rPr>
              <a:t>Dessa beteenden skall regleras av tiken och inom kullen</a:t>
            </a:r>
          </a:p>
        </p:txBody>
      </p:sp>
      <p:pic>
        <p:nvPicPr>
          <p:cNvPr id="43013" name="Picture 5" descr="Valpar%2Bleka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484313"/>
            <a:ext cx="33845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Line 6"/>
          <p:cNvSpPr>
            <a:spLocks noChangeShapeType="1"/>
          </p:cNvSpPr>
          <p:nvPr/>
        </p:nvSpPr>
        <p:spPr bwMode="auto">
          <a:xfrm>
            <a:off x="7451725" y="836613"/>
            <a:ext cx="9366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pic>
        <p:nvPicPr>
          <p:cNvPr id="43015" name="Picture 16" descr="billbr_LuxorQenaPuppyPlay">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11863" y="3933825"/>
            <a:ext cx="2773362" cy="21463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r>
              <a:rPr lang="sv-SE" altLang="sv-SE"/>
              <a:t>Socialiseringsfasen 6v </a:t>
            </a:r>
          </a:p>
        </p:txBody>
      </p:sp>
      <p:sp>
        <p:nvSpPr>
          <p:cNvPr id="44036" name="Rectangle 3"/>
          <p:cNvSpPr>
            <a:spLocks noGrp="1" noChangeArrowheads="1"/>
          </p:cNvSpPr>
          <p:nvPr>
            <p:ph type="body" sz="half" idx="1"/>
          </p:nvPr>
        </p:nvSpPr>
        <p:spPr>
          <a:xfrm>
            <a:off x="457200" y="1600200"/>
            <a:ext cx="4835525" cy="4525963"/>
          </a:xfrm>
        </p:spPr>
        <p:txBody>
          <a:bodyPr/>
          <a:lstStyle/>
          <a:p>
            <a:pPr eaLnBrk="1" hangingPunct="1">
              <a:lnSpc>
                <a:spcPct val="80000"/>
              </a:lnSpc>
            </a:pPr>
            <a:r>
              <a:rPr lang="sv-SE" altLang="sv-SE" sz="1600">
                <a:latin typeface="Verdana" panose="020B0604030504040204" pitchFamily="34" charset="0"/>
              </a:rPr>
              <a:t>Valpen börjar nu försvara föremål / ätbart. Den morrar och lägger tassen på saken ifråga. Den skakar leksaker som vuxna hundar skakar ett byte. Syftet är att utveckla insikt om förhållande mellan valparna i kullen. </a:t>
            </a:r>
          </a:p>
          <a:p>
            <a:pPr eaLnBrk="1" hangingPunct="1">
              <a:lnSpc>
                <a:spcPct val="80000"/>
              </a:lnSpc>
              <a:buFontTx/>
              <a:buNone/>
            </a:pPr>
            <a:endParaRPr lang="sv-SE" altLang="sv-SE" sz="1600">
              <a:latin typeface="Verdana" panose="020B0604030504040204" pitchFamily="34" charset="0"/>
            </a:endParaRPr>
          </a:p>
          <a:p>
            <a:pPr eaLnBrk="1" hangingPunct="1">
              <a:lnSpc>
                <a:spcPct val="80000"/>
              </a:lnSpc>
            </a:pPr>
            <a:endParaRPr lang="sv-SE" altLang="sv-SE" sz="1600">
              <a:latin typeface="Verdana" panose="020B0604030504040204" pitchFamily="34" charset="0"/>
            </a:endParaRPr>
          </a:p>
          <a:p>
            <a:pPr eaLnBrk="1" hangingPunct="1">
              <a:lnSpc>
                <a:spcPct val="80000"/>
              </a:lnSpc>
            </a:pPr>
            <a:r>
              <a:rPr lang="sv-SE" altLang="sv-SE" sz="1600">
                <a:latin typeface="Verdana" panose="020B0604030504040204" pitchFamily="34" charset="0"/>
              </a:rPr>
              <a:t>Studier har visat att valpar som har separerats från tiken redan vid 6 veckors ålder löper ökad risk för att tappa aptit, minskar i vikt </a:t>
            </a:r>
            <a:r>
              <a:rPr lang="sv-SE" altLang="sv-SE" sz="1600" b="1">
                <a:latin typeface="Verdana" panose="020B0604030504040204" pitchFamily="34" charset="0"/>
              </a:rPr>
              <a:t>och ha en högre stressnivå!</a:t>
            </a:r>
          </a:p>
          <a:p>
            <a:pPr eaLnBrk="1" hangingPunct="1">
              <a:lnSpc>
                <a:spcPct val="80000"/>
              </a:lnSpc>
            </a:pPr>
            <a:endParaRPr lang="sv-SE" altLang="sv-SE" sz="1600">
              <a:latin typeface="Verdana" panose="020B0604030504040204" pitchFamily="34" charset="0"/>
            </a:endParaRPr>
          </a:p>
          <a:p>
            <a:pPr eaLnBrk="1" hangingPunct="1">
              <a:lnSpc>
                <a:spcPct val="80000"/>
              </a:lnSpc>
            </a:pPr>
            <a:r>
              <a:rPr lang="sv-SE" altLang="sv-SE" sz="1600">
                <a:latin typeface="Verdana" panose="020B0604030504040204" pitchFamily="34" charset="0"/>
              </a:rPr>
              <a:t>Tidigt separerade valpar har högre dödlighet och större mottaglighet för sjukdomar jämfört med valpar som bor kvar med sin mamma upp till 12 veckors ålder.</a:t>
            </a:r>
          </a:p>
          <a:p>
            <a:pPr eaLnBrk="1" hangingPunct="1">
              <a:lnSpc>
                <a:spcPct val="80000"/>
              </a:lnSpc>
            </a:pPr>
            <a:endParaRPr lang="sv-SE" altLang="sv-SE" sz="1600">
              <a:latin typeface="Verdana" panose="020B0604030504040204" pitchFamily="34" charset="0"/>
            </a:endParaRPr>
          </a:p>
          <a:p>
            <a:pPr eaLnBrk="1" hangingPunct="1">
              <a:lnSpc>
                <a:spcPct val="80000"/>
              </a:lnSpc>
            </a:pPr>
            <a:endParaRPr lang="sv-SE" altLang="sv-SE" sz="1400">
              <a:latin typeface="Verdana" panose="020B0604030504040204" pitchFamily="34" charset="0"/>
            </a:endParaRPr>
          </a:p>
          <a:p>
            <a:pPr eaLnBrk="1" hangingPunct="1">
              <a:lnSpc>
                <a:spcPct val="80000"/>
              </a:lnSpc>
              <a:buFontTx/>
              <a:buNone/>
            </a:pPr>
            <a:endParaRPr lang="sv-SE" altLang="sv-SE" sz="1400">
              <a:latin typeface="Verdana" panose="020B0604030504040204" pitchFamily="34" charset="0"/>
            </a:endParaRPr>
          </a:p>
          <a:p>
            <a:pPr eaLnBrk="1" hangingPunct="1">
              <a:lnSpc>
                <a:spcPct val="80000"/>
              </a:lnSpc>
            </a:pPr>
            <a:endParaRPr lang="sv-SE" altLang="sv-SE" sz="1400">
              <a:latin typeface="Verdana" panose="020B0604030504040204" pitchFamily="34" charset="0"/>
            </a:endParaRPr>
          </a:p>
        </p:txBody>
      </p:sp>
      <p:sp>
        <p:nvSpPr>
          <p:cNvPr id="44037" name="Line 4"/>
          <p:cNvSpPr>
            <a:spLocks noChangeShapeType="1"/>
          </p:cNvSpPr>
          <p:nvPr/>
        </p:nvSpPr>
        <p:spPr bwMode="auto">
          <a:xfrm>
            <a:off x="7524750" y="836613"/>
            <a:ext cx="93503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pic>
        <p:nvPicPr>
          <p:cNvPr id="44038" name="Picture 5" descr="puppy_play_yard_640x480">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64163" y="1989138"/>
            <a:ext cx="3492500" cy="338455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sv-SE" altLang="sv-SE"/>
              <a:t>Socialiseringsfasen 8v </a:t>
            </a:r>
          </a:p>
        </p:txBody>
      </p:sp>
      <p:sp>
        <p:nvSpPr>
          <p:cNvPr id="45060" name="Rectangle 3"/>
          <p:cNvSpPr>
            <a:spLocks noGrp="1" noChangeArrowheads="1"/>
          </p:cNvSpPr>
          <p:nvPr>
            <p:ph type="body" sz="half" idx="1"/>
          </p:nvPr>
        </p:nvSpPr>
        <p:spPr>
          <a:xfrm>
            <a:off x="468313" y="1196975"/>
            <a:ext cx="5554662" cy="3816350"/>
          </a:xfrm>
        </p:spPr>
        <p:txBody>
          <a:bodyPr/>
          <a:lstStyle/>
          <a:p>
            <a:pPr eaLnBrk="1" hangingPunct="1">
              <a:lnSpc>
                <a:spcPct val="80000"/>
              </a:lnSpc>
            </a:pPr>
            <a:endParaRPr lang="sv-SE" altLang="sv-SE" sz="2000">
              <a:latin typeface="Verdana" panose="020B0604030504040204" pitchFamily="34" charset="0"/>
            </a:endParaRPr>
          </a:p>
          <a:p>
            <a:pPr eaLnBrk="1" hangingPunct="1">
              <a:lnSpc>
                <a:spcPct val="80000"/>
              </a:lnSpc>
            </a:pPr>
            <a:r>
              <a:rPr lang="sv-SE" altLang="sv-SE" sz="2000">
                <a:latin typeface="Verdana" panose="020B0604030504040204" pitchFamily="34" charset="0"/>
              </a:rPr>
              <a:t>Valpen, och så småningom den vuxna hunden, har oftast olika position i grupper beroende på om den befinner sig till exempel med "lekkamraterna" eller med träningsgruppen, avhängigt av de andra individernas kapacitet. </a:t>
            </a:r>
          </a:p>
          <a:p>
            <a:pPr eaLnBrk="1" hangingPunct="1">
              <a:lnSpc>
                <a:spcPct val="80000"/>
              </a:lnSpc>
              <a:buFontTx/>
              <a:buNone/>
            </a:pPr>
            <a:endParaRPr lang="sv-SE" altLang="sv-SE" sz="2000">
              <a:latin typeface="Verdana" panose="020B0604030504040204" pitchFamily="34" charset="0"/>
            </a:endParaRPr>
          </a:p>
          <a:p>
            <a:pPr eaLnBrk="1" hangingPunct="1">
              <a:lnSpc>
                <a:spcPct val="80000"/>
              </a:lnSpc>
            </a:pPr>
            <a:r>
              <a:rPr lang="sv-SE" altLang="sv-SE" sz="2000">
                <a:latin typeface="Verdana" panose="020B0604030504040204" pitchFamily="34" charset="0"/>
              </a:rPr>
              <a:t>För att få en så harmonisk och välanpassad valp som möjligt bör valpen vid en ålder av ca. 8 veckor introduceras för den miljö som den ska leva i som vuxen (inte senare än 12 veckor).  </a:t>
            </a:r>
          </a:p>
          <a:p>
            <a:pPr eaLnBrk="1" hangingPunct="1">
              <a:lnSpc>
                <a:spcPct val="80000"/>
              </a:lnSpc>
              <a:buFontTx/>
              <a:buNone/>
            </a:pPr>
            <a:endParaRPr lang="sv-SE" altLang="sv-SE" sz="2000">
              <a:latin typeface="Verdana" panose="020B0604030504040204" pitchFamily="34" charset="0"/>
            </a:endParaRPr>
          </a:p>
        </p:txBody>
      </p:sp>
      <p:sp>
        <p:nvSpPr>
          <p:cNvPr id="45061" name="Line 4"/>
          <p:cNvSpPr>
            <a:spLocks noChangeShapeType="1"/>
          </p:cNvSpPr>
          <p:nvPr/>
        </p:nvSpPr>
        <p:spPr bwMode="auto">
          <a:xfrm>
            <a:off x="7596188" y="836613"/>
            <a:ext cx="9366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a:p>
        </p:txBody>
      </p:sp>
      <p:pic>
        <p:nvPicPr>
          <p:cNvPr id="45062" name="Picture 6" descr="img_4542_1195641029_1195659378_3102923">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16688" y="1484313"/>
            <a:ext cx="2205037" cy="2952750"/>
          </a:xfrm>
        </p:spPr>
      </p:pic>
      <p:sp>
        <p:nvSpPr>
          <p:cNvPr id="45063" name="Text Box 8"/>
          <p:cNvSpPr txBox="1">
            <a:spLocks noChangeArrowheads="1"/>
          </p:cNvSpPr>
          <p:nvPr/>
        </p:nvSpPr>
        <p:spPr bwMode="auto">
          <a:xfrm>
            <a:off x="468313" y="5080000"/>
            <a:ext cx="8064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1800" dirty="0"/>
              <a:t>Valpar som säljs efter tio till 14 veckors ålder blir ofta mer ängsliga/rädda </a:t>
            </a:r>
          </a:p>
          <a:p>
            <a:pPr algn="ctr" eaLnBrk="1" hangingPunct="1">
              <a:spcBef>
                <a:spcPct val="0"/>
              </a:spcBef>
              <a:buFontTx/>
              <a:buNone/>
            </a:pPr>
            <a:r>
              <a:rPr lang="sv-SE" altLang="sv-SE" sz="1800" dirty="0"/>
              <a:t> än valpar som lämnats ut vid ca. 8 -10 veckors ålder.</a:t>
            </a:r>
          </a:p>
          <a:p>
            <a:pPr algn="ctr" eaLnBrk="1" hangingPunct="1">
              <a:spcBef>
                <a:spcPct val="0"/>
              </a:spcBef>
              <a:buFontTx/>
              <a:buNone/>
            </a:pPr>
            <a:r>
              <a:rPr lang="sv-SE" altLang="sv-SE" sz="1800" dirty="0"/>
              <a:t>Ängsliga valpar kan inte börja ensamtränas…..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Tikens påverkan</a:t>
            </a:r>
          </a:p>
        </p:txBody>
      </p:sp>
      <p:sp>
        <p:nvSpPr>
          <p:cNvPr id="3" name="Platshållare för innehåll 2"/>
          <p:cNvSpPr>
            <a:spLocks noGrp="1"/>
          </p:cNvSpPr>
          <p:nvPr>
            <p:ph idx="1"/>
          </p:nvPr>
        </p:nvSpPr>
        <p:spPr/>
        <p:txBody>
          <a:bodyPr/>
          <a:lstStyle/>
          <a:p>
            <a:r>
              <a:rPr lang="sv-SE" dirty="0"/>
              <a:t>Hur mår tiken </a:t>
            </a:r>
          </a:p>
          <a:p>
            <a:r>
              <a:rPr lang="sv-SE" dirty="0"/>
              <a:t>Hur tar hon hand om valparna</a:t>
            </a:r>
          </a:p>
          <a:p>
            <a:r>
              <a:rPr lang="sv-SE" dirty="0"/>
              <a:t>Uppfödarmiljö</a:t>
            </a:r>
          </a:p>
          <a:p>
            <a:r>
              <a:rPr lang="sv-SE" dirty="0"/>
              <a:t>Övriga upplevelser valpen får</a:t>
            </a:r>
          </a:p>
        </p:txBody>
      </p:sp>
    </p:spTree>
    <p:extLst>
      <p:ext uri="{BB962C8B-B14F-4D97-AF65-F5344CB8AC3E}">
        <p14:creationId xmlns:p14="http://schemas.microsoft.com/office/powerpoint/2010/main" val="1877569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57200" y="274638"/>
            <a:ext cx="7931150" cy="633412"/>
          </a:xfrm>
        </p:spPr>
        <p:txBody>
          <a:bodyPr/>
          <a:lstStyle/>
          <a:p>
            <a:pPr eaLnBrk="1" hangingPunct="1"/>
            <a:r>
              <a:rPr lang="sv-SE" altLang="sv-SE"/>
              <a:t/>
            </a:r>
            <a:br>
              <a:rPr lang="sv-SE" altLang="sv-SE"/>
            </a:br>
            <a:r>
              <a:rPr lang="sv-SE" altLang="sv-SE"/>
              <a:t>				Socialitet</a:t>
            </a:r>
          </a:p>
        </p:txBody>
      </p:sp>
      <p:sp>
        <p:nvSpPr>
          <p:cNvPr id="7171" name="Rectangle 3"/>
          <p:cNvSpPr>
            <a:spLocks noGrp="1" noChangeArrowheads="1"/>
          </p:cNvSpPr>
          <p:nvPr>
            <p:ph type="body" sz="half" idx="4294967295"/>
          </p:nvPr>
        </p:nvSpPr>
        <p:spPr>
          <a:xfrm>
            <a:off x="4652963" y="1600200"/>
            <a:ext cx="4033837" cy="4525963"/>
          </a:xfrm>
        </p:spPr>
        <p:txBody>
          <a:bodyPr/>
          <a:lstStyle/>
          <a:p>
            <a:pPr eaLnBrk="1" hangingPunct="1">
              <a:lnSpc>
                <a:spcPct val="90000"/>
              </a:lnSpc>
            </a:pPr>
            <a:r>
              <a:rPr lang="sv-SE" altLang="sv-SE" sz="2400"/>
              <a:t>hundens vilja att bilda nya och tillfälliga grupper</a:t>
            </a:r>
          </a:p>
          <a:p>
            <a:pPr eaLnBrk="1" hangingPunct="1">
              <a:lnSpc>
                <a:spcPct val="90000"/>
              </a:lnSpc>
            </a:pPr>
            <a:endParaRPr lang="sv-SE" altLang="sv-SE" sz="2400"/>
          </a:p>
          <a:p>
            <a:pPr eaLnBrk="1" hangingPunct="1">
              <a:lnSpc>
                <a:spcPct val="90000"/>
              </a:lnSpc>
            </a:pPr>
            <a:r>
              <a:rPr lang="sv-SE" altLang="sv-SE" sz="2400"/>
              <a:t>knyta till sig nya bekantskaper</a:t>
            </a:r>
          </a:p>
          <a:p>
            <a:pPr eaLnBrk="1" hangingPunct="1">
              <a:lnSpc>
                <a:spcPct val="90000"/>
              </a:lnSpc>
            </a:pPr>
            <a:endParaRPr lang="sv-SE" altLang="sv-SE" sz="2400"/>
          </a:p>
          <a:p>
            <a:pPr eaLnBrk="1" hangingPunct="1">
              <a:lnSpc>
                <a:spcPct val="90000"/>
              </a:lnSpc>
            </a:pPr>
            <a:r>
              <a:rPr lang="sv-SE" altLang="sv-SE" sz="2400"/>
              <a:t>tycka om att umgås med människor</a:t>
            </a:r>
          </a:p>
          <a:p>
            <a:pPr eaLnBrk="1" hangingPunct="1">
              <a:lnSpc>
                <a:spcPct val="90000"/>
              </a:lnSpc>
            </a:pPr>
            <a:endParaRPr lang="sv-SE" altLang="sv-SE" sz="2400"/>
          </a:p>
          <a:p>
            <a:pPr eaLnBrk="1" hangingPunct="1">
              <a:lnSpc>
                <a:spcPct val="90000"/>
              </a:lnSpc>
            </a:pPr>
            <a:r>
              <a:rPr lang="sv-SE" altLang="sv-SE" sz="2400"/>
              <a:t>kontaktviljan i möten med främmande människor</a:t>
            </a:r>
          </a:p>
        </p:txBody>
      </p:sp>
      <p:pic>
        <p:nvPicPr>
          <p:cNvPr id="7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549275"/>
            <a:ext cx="28797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068638"/>
            <a:ext cx="226695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6"/>
          <p:cNvSpPr txBox="1">
            <a:spLocks noChangeArrowheads="1"/>
          </p:cNvSpPr>
          <p:nvPr/>
        </p:nvSpPr>
        <p:spPr bwMode="auto">
          <a:xfrm>
            <a:off x="3706813" y="5732463"/>
            <a:ext cx="4884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600">
              <a:solidFill>
                <a:srgbClr val="FF3300"/>
              </a:solidFill>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095.JPG"/>
          <p:cNvPicPr>
            <a:picLocks noChangeAspect="1"/>
          </p:cNvPicPr>
          <p:nvPr/>
        </p:nvPicPr>
        <p:blipFill>
          <a:blip r:embed="rId2" cstate="print"/>
          <a:stretch>
            <a:fillRect/>
          </a:stretch>
        </p:blipFill>
        <p:spPr>
          <a:xfrm>
            <a:off x="1474719" y="857250"/>
            <a:ext cx="7715250" cy="5143500"/>
          </a:xfrm>
          <a:prstGeom prst="rect">
            <a:avLst/>
          </a:prstGeom>
        </p:spPr>
      </p:pic>
    </p:spTree>
    <p:extLst>
      <p:ext uri="{BB962C8B-B14F-4D97-AF65-F5344CB8AC3E}">
        <p14:creationId xmlns:p14="http://schemas.microsoft.com/office/powerpoint/2010/main" val="1313689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Valpmiljö</a:t>
            </a:r>
          </a:p>
        </p:txBody>
      </p:sp>
      <p:sp>
        <p:nvSpPr>
          <p:cNvPr id="5" name="Platshållare för innehåll 4"/>
          <p:cNvSpPr>
            <a:spLocks noGrp="1"/>
          </p:cNvSpPr>
          <p:nvPr>
            <p:ph idx="1"/>
          </p:nvPr>
        </p:nvSpPr>
        <p:spPr/>
        <p:txBody>
          <a:bodyPr/>
          <a:lstStyle/>
          <a:p>
            <a:r>
              <a:rPr lang="sv-SE" dirty="0"/>
              <a:t>Valplåda</a:t>
            </a:r>
          </a:p>
          <a:p>
            <a:endParaRPr lang="sv-SE" dirty="0"/>
          </a:p>
          <a:p>
            <a:r>
              <a:rPr lang="sv-SE" dirty="0"/>
              <a:t>Innemiljö</a:t>
            </a:r>
          </a:p>
          <a:p>
            <a:endParaRPr lang="sv-SE" dirty="0"/>
          </a:p>
          <a:p>
            <a:r>
              <a:rPr lang="sv-SE" dirty="0"/>
              <a:t>Utemiljö</a:t>
            </a:r>
          </a:p>
          <a:p>
            <a:endParaRPr lang="sv-SE" dirty="0"/>
          </a:p>
          <a:p>
            <a:endParaRPr lang="sv-SE" dirty="0"/>
          </a:p>
        </p:txBody>
      </p:sp>
    </p:spTree>
    <p:extLst>
      <p:ext uri="{BB962C8B-B14F-4D97-AF65-F5344CB8AC3E}">
        <p14:creationId xmlns:p14="http://schemas.microsoft.com/office/powerpoint/2010/main" val="2785638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tshållare för sidfo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sv-SE" altLang="sv-SE" sz="1400"/>
          </a:p>
          <a:p>
            <a:pPr>
              <a:spcBef>
                <a:spcPct val="0"/>
              </a:spcBef>
              <a:buFontTx/>
              <a:buNone/>
            </a:pPr>
            <a:endParaRPr lang="sv-SE" altLang="sv-SE" sz="1400"/>
          </a:p>
          <a:p>
            <a:pPr>
              <a:spcBef>
                <a:spcPct val="0"/>
              </a:spcBef>
              <a:buFontTx/>
              <a:buNone/>
            </a:pPr>
            <a:endParaRPr lang="sv-SE" altLang="sv-SE" sz="1400"/>
          </a:p>
        </p:txBody>
      </p:sp>
      <p:sp>
        <p:nvSpPr>
          <p:cNvPr id="46083" name="Rectangle 2"/>
          <p:cNvSpPr>
            <a:spLocks noGrp="1" noChangeArrowheads="1"/>
          </p:cNvSpPr>
          <p:nvPr>
            <p:ph type="title"/>
          </p:nvPr>
        </p:nvSpPr>
        <p:spPr/>
        <p:txBody>
          <a:bodyPr/>
          <a:lstStyle/>
          <a:p>
            <a:pPr eaLnBrk="1" hangingPunct="1"/>
            <a:r>
              <a:rPr lang="sv-SE" altLang="sv-SE"/>
              <a:t>Nu i nya hemmet…</a:t>
            </a:r>
          </a:p>
        </p:txBody>
      </p:sp>
      <p:sp>
        <p:nvSpPr>
          <p:cNvPr id="46084" name="Rectangle 3"/>
          <p:cNvSpPr>
            <a:spLocks noGrp="1" noChangeArrowheads="1"/>
          </p:cNvSpPr>
          <p:nvPr>
            <p:ph type="body" idx="1"/>
          </p:nvPr>
        </p:nvSpPr>
        <p:spPr/>
        <p:txBody>
          <a:bodyPr/>
          <a:lstStyle/>
          <a:p>
            <a:pPr eaLnBrk="1" hangingPunct="1">
              <a:lnSpc>
                <a:spcPct val="90000"/>
              </a:lnSpc>
            </a:pPr>
            <a:r>
              <a:rPr lang="sv-SE" altLang="sv-SE" sz="2400" dirty="0"/>
              <a:t>Efter åtta -10 veckor anses valpen vara mogen för att starta sitt nya liv hos sin nya ägare. </a:t>
            </a:r>
          </a:p>
          <a:p>
            <a:pPr eaLnBrk="1" hangingPunct="1">
              <a:lnSpc>
                <a:spcPct val="90000"/>
              </a:lnSpc>
            </a:pPr>
            <a:endParaRPr lang="sv-SE" altLang="sv-SE" sz="2400" dirty="0"/>
          </a:p>
          <a:p>
            <a:pPr eaLnBrk="1" hangingPunct="1">
              <a:lnSpc>
                <a:spcPct val="90000"/>
              </a:lnSpc>
            </a:pPr>
            <a:r>
              <a:rPr lang="sv-SE" altLang="sv-SE" sz="2400" dirty="0"/>
              <a:t>En valpköpare funderar över hur de första veckorna har påverkat just deras valp</a:t>
            </a:r>
          </a:p>
          <a:p>
            <a:pPr eaLnBrk="1" hangingPunct="1">
              <a:lnSpc>
                <a:spcPct val="90000"/>
              </a:lnSpc>
            </a:pPr>
            <a:endParaRPr lang="sv-SE" altLang="sv-SE" sz="2400" dirty="0"/>
          </a:p>
          <a:p>
            <a:pPr eaLnBrk="1" hangingPunct="1">
              <a:lnSpc>
                <a:spcPct val="90000"/>
              </a:lnSpc>
              <a:buFontTx/>
              <a:buNone/>
            </a:pPr>
            <a:r>
              <a:rPr lang="sv-SE" altLang="sv-SE" sz="2400" dirty="0"/>
              <a:t>	Att vara uppfödare innebär ett stort ansvar, både gentemot valpen och mot dess eventuella nya ägare, men även mot samhället. </a:t>
            </a:r>
          </a:p>
          <a:p>
            <a:pPr eaLnBrk="1" hangingPunct="1">
              <a:lnSpc>
                <a:spcPct val="90000"/>
              </a:lnSpc>
              <a:buFontTx/>
              <a:buNone/>
            </a:pPr>
            <a:r>
              <a:rPr lang="sv-SE" altLang="sv-SE" sz="2400" dirty="0"/>
              <a:t>	Genom att sträva efter att föda upp fysiskt friska samt mentalt stabila hundar får vi så mycket glädje av dem som möjligt. </a:t>
            </a:r>
          </a:p>
          <a:p>
            <a:pPr eaLnBrk="1" hangingPunct="1">
              <a:lnSpc>
                <a:spcPct val="90000"/>
              </a:lnSpc>
            </a:pPr>
            <a:endParaRPr lang="sv-SE" altLang="sv-SE"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title"/>
          </p:nvPr>
        </p:nvSpPr>
        <p:spPr/>
        <p:txBody>
          <a:bodyPr/>
          <a:lstStyle/>
          <a:p>
            <a:r>
              <a:rPr lang="sv-SE" altLang="sv-SE" dirty="0"/>
              <a:t>Mentalbeskrivning Valp 2012</a:t>
            </a:r>
          </a:p>
        </p:txBody>
      </p:sp>
      <p:sp>
        <p:nvSpPr>
          <p:cNvPr id="6147" name="Platshållare för innehåll 2"/>
          <p:cNvSpPr>
            <a:spLocks noGrp="1"/>
          </p:cNvSpPr>
          <p:nvPr>
            <p:ph idx="1"/>
          </p:nvPr>
        </p:nvSpPr>
        <p:spPr>
          <a:xfrm>
            <a:off x="1500188" y="1341438"/>
            <a:ext cx="7600950" cy="5516562"/>
          </a:xfrm>
        </p:spPr>
        <p:txBody>
          <a:bodyPr/>
          <a:lstStyle/>
          <a:p>
            <a:r>
              <a:rPr lang="sv-SE" altLang="sv-SE" sz="2400" dirty="0"/>
              <a:t>MV är en beskrivning av valpens beteenden i specifika situationer som utförs lika för alla valpar.</a:t>
            </a:r>
          </a:p>
          <a:p>
            <a:r>
              <a:rPr lang="sv-SE" altLang="sv-SE" sz="2400" dirty="0"/>
              <a:t>Valparna är mellan 7 – 8 v gamla. Om kullen är kvar längre än 8 v hos uppfödaren kan MV genomföras tom 9 v.</a:t>
            </a:r>
          </a:p>
          <a:p>
            <a:r>
              <a:rPr lang="sv-SE" altLang="sv-SE" sz="2400" dirty="0"/>
              <a:t>Syftet med valpbeskrivningen är att på sikt få ett material/underlag, som kan utvärderas och vara ett komplement till MH och MT.</a:t>
            </a:r>
          </a:p>
          <a:p>
            <a:r>
              <a:rPr lang="sv-SE" altLang="sv-SE" sz="2400" dirty="0"/>
              <a:t>Protokollet förs i en nyckel där olika beteenden beskrivs i en intensitetsskala från 1-5 och där 1 står för låg och 5 står för hög intensitet.</a:t>
            </a:r>
          </a:p>
        </p:txBody>
      </p:sp>
    </p:spTree>
    <p:extLst>
      <p:ext uri="{BB962C8B-B14F-4D97-AF65-F5344CB8AC3E}">
        <p14:creationId xmlns:p14="http://schemas.microsoft.com/office/powerpoint/2010/main" val="637040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Valptest</a:t>
            </a:r>
          </a:p>
        </p:txBody>
      </p:sp>
      <p:sp>
        <p:nvSpPr>
          <p:cNvPr id="3" name="Platshållare för innehåll 2"/>
          <p:cNvSpPr>
            <a:spLocks noGrp="1"/>
          </p:cNvSpPr>
          <p:nvPr>
            <p:ph idx="1"/>
          </p:nvPr>
        </p:nvSpPr>
        <p:spPr/>
        <p:txBody>
          <a:bodyPr/>
          <a:lstStyle/>
          <a:p>
            <a:pPr marL="0" indent="828675">
              <a:spcBef>
                <a:spcPct val="0"/>
              </a:spcBef>
              <a:buClrTx/>
              <a:buFont typeface="Wingdings" panose="05000000000000000000" pitchFamily="2" charset="2"/>
              <a:buNone/>
              <a:defRPr/>
            </a:pPr>
            <a:r>
              <a:rPr lang="sv-SE" sz="2400" dirty="0">
                <a:ea typeface="Times New Roman" pitchFamily="18" charset="0"/>
              </a:rPr>
              <a:t>I vilken typ av miljö har valparna bott i sina </a:t>
            </a:r>
          </a:p>
          <a:p>
            <a:pPr marL="0" indent="828675">
              <a:spcBef>
                <a:spcPct val="0"/>
              </a:spcBef>
              <a:buClrTx/>
              <a:buFont typeface="Wingdings" panose="05000000000000000000" pitchFamily="2" charset="2"/>
              <a:buNone/>
              <a:defRPr/>
            </a:pPr>
            <a:r>
              <a:rPr lang="sv-SE" sz="2400" dirty="0">
                <a:ea typeface="Times New Roman" pitchFamily="18" charset="0"/>
              </a:rPr>
              <a:t> första 8 veckor?</a:t>
            </a:r>
            <a:endParaRPr lang="sv-SE" sz="2400" dirty="0"/>
          </a:p>
          <a:p>
            <a:pPr lvl="2" indent="828675">
              <a:defRPr/>
            </a:pPr>
            <a:r>
              <a:rPr lang="sv-SE" dirty="0">
                <a:ea typeface="Times New Roman" pitchFamily="18" charset="0"/>
              </a:rPr>
              <a:t>I hem miljö   	 (  )	 	</a:t>
            </a:r>
            <a:endParaRPr lang="sv-SE" dirty="0"/>
          </a:p>
          <a:p>
            <a:pPr lvl="2" indent="828675">
              <a:defRPr/>
            </a:pPr>
            <a:r>
              <a:rPr lang="sv-SE" dirty="0" err="1">
                <a:ea typeface="Times New Roman" pitchFamily="18" charset="0"/>
              </a:rPr>
              <a:t>Hundstall</a:t>
            </a:r>
            <a:r>
              <a:rPr lang="sv-SE" dirty="0">
                <a:ea typeface="Times New Roman" pitchFamily="18" charset="0"/>
              </a:rPr>
              <a:t>       	 (  )</a:t>
            </a:r>
            <a:endParaRPr lang="sv-SE" dirty="0"/>
          </a:p>
          <a:p>
            <a:pPr lvl="2" indent="828675">
              <a:defRPr/>
            </a:pPr>
            <a:r>
              <a:rPr lang="sv-SE" dirty="0">
                <a:ea typeface="Times New Roman" pitchFamily="18" charset="0"/>
              </a:rPr>
              <a:t>Båda delar     	 (  )</a:t>
            </a:r>
            <a:endParaRPr lang="sv-SE" dirty="0"/>
          </a:p>
          <a:p>
            <a:endParaRPr lang="sv-SE" dirty="0"/>
          </a:p>
        </p:txBody>
      </p:sp>
    </p:spTree>
    <p:extLst>
      <p:ext uri="{BB962C8B-B14F-4D97-AF65-F5344CB8AC3E}">
        <p14:creationId xmlns:p14="http://schemas.microsoft.com/office/powerpoint/2010/main" val="755556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ubrik 1"/>
          <p:cNvSpPr>
            <a:spLocks noGrp="1"/>
          </p:cNvSpPr>
          <p:nvPr>
            <p:ph type="title"/>
          </p:nvPr>
        </p:nvSpPr>
        <p:spPr/>
        <p:txBody>
          <a:bodyPr/>
          <a:lstStyle/>
          <a:p>
            <a:r>
              <a:rPr lang="sv-SE" altLang="sv-SE" b="1"/>
              <a:t>Plats för MV</a:t>
            </a:r>
          </a:p>
        </p:txBody>
      </p:sp>
      <p:sp>
        <p:nvSpPr>
          <p:cNvPr id="10243" name="Platshållare för innehåll 2"/>
          <p:cNvSpPr>
            <a:spLocks noGrp="1"/>
          </p:cNvSpPr>
          <p:nvPr>
            <p:ph idx="1"/>
          </p:nvPr>
        </p:nvSpPr>
        <p:spPr>
          <a:xfrm>
            <a:off x="1513463" y="1556792"/>
            <a:ext cx="7600950" cy="5000625"/>
          </a:xfrm>
        </p:spPr>
        <p:txBody>
          <a:bodyPr/>
          <a:lstStyle/>
          <a:p>
            <a:pPr>
              <a:buFont typeface="Wingdings" panose="05000000000000000000" pitchFamily="2" charset="2"/>
              <a:buNone/>
            </a:pPr>
            <a:r>
              <a:rPr lang="sv-SE" altLang="sv-SE" dirty="0"/>
              <a:t>Det finns  2 platser för </a:t>
            </a:r>
          </a:p>
          <a:p>
            <a:pPr>
              <a:buFont typeface="Wingdings" panose="05000000000000000000" pitchFamily="2" charset="2"/>
              <a:buNone/>
            </a:pPr>
            <a:r>
              <a:rPr lang="sv-SE" altLang="sv-SE" dirty="0"/>
              <a:t>Genomförande</a:t>
            </a:r>
          </a:p>
          <a:p>
            <a:endParaRPr lang="sv-SE" altLang="sv-SE" dirty="0"/>
          </a:p>
          <a:p>
            <a:pPr marL="0" indent="0">
              <a:buNone/>
            </a:pPr>
            <a:r>
              <a:rPr lang="sv-SE" altLang="sv-SE" dirty="0"/>
              <a:t>Utrymme tidigare okänt för valpen, ett kalt rum utan störande inredning.</a:t>
            </a:r>
          </a:p>
          <a:p>
            <a:endParaRPr lang="sv-SE" altLang="sv-SE" dirty="0"/>
          </a:p>
          <a:p>
            <a:pPr marL="0" indent="0">
              <a:buNone/>
            </a:pPr>
            <a:r>
              <a:rPr lang="sv-SE" altLang="sv-SE" dirty="0"/>
              <a:t>Inhägnad utomhus.</a:t>
            </a:r>
          </a:p>
        </p:txBody>
      </p:sp>
    </p:spTree>
    <p:extLst>
      <p:ext uri="{BB962C8B-B14F-4D97-AF65-F5344CB8AC3E}">
        <p14:creationId xmlns:p14="http://schemas.microsoft.com/office/powerpoint/2010/main" val="2449689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title"/>
          </p:nvPr>
        </p:nvSpPr>
        <p:spPr/>
        <p:txBody>
          <a:bodyPr/>
          <a:lstStyle/>
          <a:p>
            <a:r>
              <a:rPr lang="sv-SE" altLang="sv-SE" b="1"/>
              <a:t>Tidsrutiner för MV</a:t>
            </a:r>
          </a:p>
        </p:txBody>
      </p:sp>
      <p:sp>
        <p:nvSpPr>
          <p:cNvPr id="11267" name="Platshållare för innehåll 2"/>
          <p:cNvSpPr>
            <a:spLocks noGrp="1"/>
          </p:cNvSpPr>
          <p:nvPr>
            <p:ph idx="1"/>
          </p:nvPr>
        </p:nvSpPr>
        <p:spPr>
          <a:xfrm>
            <a:off x="1500188" y="1524000"/>
            <a:ext cx="7600950" cy="5145088"/>
          </a:xfrm>
        </p:spPr>
        <p:txBody>
          <a:bodyPr/>
          <a:lstStyle/>
          <a:p>
            <a:r>
              <a:rPr lang="sv-SE" altLang="sv-SE" dirty="0"/>
              <a:t>Testet bör inte ta mer än ca 15 minuter per valp.</a:t>
            </a:r>
          </a:p>
          <a:p>
            <a:r>
              <a:rPr lang="sv-SE" altLang="sv-SE" dirty="0"/>
              <a:t>Är kullen stor, ta en paus så valparna får äta och sova eller dela på kullen och genomför testet under 2 dagar.</a:t>
            </a:r>
          </a:p>
          <a:p>
            <a:r>
              <a:rPr lang="sv-SE" altLang="sv-SE" dirty="0"/>
              <a:t>Valpar bör inte testas närmaste timmen efter utfordring.</a:t>
            </a:r>
          </a:p>
        </p:txBody>
      </p:sp>
    </p:spTree>
    <p:extLst>
      <p:ext uri="{BB962C8B-B14F-4D97-AF65-F5344CB8AC3E}">
        <p14:creationId xmlns:p14="http://schemas.microsoft.com/office/powerpoint/2010/main" val="19218892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ubrik 1"/>
          <p:cNvSpPr>
            <a:spLocks noGrp="1"/>
          </p:cNvSpPr>
          <p:nvPr>
            <p:ph type="title"/>
          </p:nvPr>
        </p:nvSpPr>
        <p:spPr/>
        <p:txBody>
          <a:bodyPr/>
          <a:lstStyle/>
          <a:p>
            <a:r>
              <a:rPr lang="sv-SE" altLang="sv-SE"/>
              <a:t/>
            </a:r>
            <a:br>
              <a:rPr lang="sv-SE" altLang="sv-SE"/>
            </a:br>
            <a:r>
              <a:rPr lang="sv-SE" altLang="sv-SE"/>
              <a:t/>
            </a:r>
            <a:br>
              <a:rPr lang="sv-SE" altLang="sv-SE"/>
            </a:br>
            <a:r>
              <a:rPr lang="sv-SE" altLang="sv-SE"/>
              <a:t/>
            </a:r>
            <a:br>
              <a:rPr lang="sv-SE" altLang="sv-SE"/>
            </a:br>
            <a:r>
              <a:rPr lang="sv-SE" altLang="sv-SE"/>
              <a:t/>
            </a:r>
            <a:br>
              <a:rPr lang="sv-SE" altLang="sv-SE"/>
            </a:br>
            <a:r>
              <a:rPr lang="sv-SE" altLang="sv-SE"/>
              <a:t/>
            </a:r>
            <a:br>
              <a:rPr lang="sv-SE" altLang="sv-SE"/>
            </a:br>
            <a:r>
              <a:rPr lang="sv-SE" altLang="sv-SE"/>
              <a:t/>
            </a:r>
            <a:br>
              <a:rPr lang="sv-SE" altLang="sv-SE"/>
            </a:br>
            <a:r>
              <a:rPr lang="sv-SE" altLang="sv-SE"/>
              <a:t/>
            </a:r>
            <a:br>
              <a:rPr lang="sv-SE" altLang="sv-SE"/>
            </a:br>
            <a:r>
              <a:rPr lang="sv-SE" altLang="sv-SE"/>
              <a:t/>
            </a:r>
            <a:br>
              <a:rPr lang="sv-SE" altLang="sv-SE"/>
            </a:br>
            <a:r>
              <a:rPr lang="sv-SE" altLang="sv-SE" sz="4800" b="1"/>
              <a:t>Momentbeskrivning MV</a:t>
            </a:r>
          </a:p>
        </p:txBody>
      </p:sp>
    </p:spTree>
    <p:extLst>
      <p:ext uri="{BB962C8B-B14F-4D97-AF65-F5344CB8AC3E}">
        <p14:creationId xmlns:p14="http://schemas.microsoft.com/office/powerpoint/2010/main" val="11217957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p:txBody>
          <a:bodyPr/>
          <a:lstStyle/>
          <a:p>
            <a:r>
              <a:rPr lang="sv-SE" altLang="sv-SE" b="1"/>
              <a:t>Moment 1</a:t>
            </a:r>
            <a:endParaRPr lang="sv-SE" altLang="sv-SE"/>
          </a:p>
        </p:txBody>
      </p:sp>
      <p:sp>
        <p:nvSpPr>
          <p:cNvPr id="25603" name="Platshållare för innehåll 2"/>
          <p:cNvSpPr>
            <a:spLocks noGrp="1"/>
          </p:cNvSpPr>
          <p:nvPr>
            <p:ph idx="1"/>
          </p:nvPr>
        </p:nvSpPr>
        <p:spPr>
          <a:xfrm>
            <a:off x="1500188" y="2060575"/>
            <a:ext cx="7600950" cy="4178300"/>
          </a:xfrm>
        </p:spPr>
        <p:txBody>
          <a:bodyPr/>
          <a:lstStyle/>
          <a:p>
            <a:pPr marL="0" indent="0">
              <a:buNone/>
            </a:pPr>
            <a:r>
              <a:rPr lang="sv-SE" altLang="sv-SE" sz="3600" dirty="0"/>
              <a:t>Beskriver valpens nyfikenhet på ett nytt rum och en främmande person (VB),  samt intresse av att ta kontakt/besvara kontakt, när valpen kommer in ensam i en ny miljö. </a:t>
            </a:r>
          </a:p>
        </p:txBody>
      </p:sp>
    </p:spTree>
    <p:extLst>
      <p:ext uri="{BB962C8B-B14F-4D97-AF65-F5344CB8AC3E}">
        <p14:creationId xmlns:p14="http://schemas.microsoft.com/office/powerpoint/2010/main" val="1709321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title"/>
          </p:nvPr>
        </p:nvSpPr>
        <p:spPr>
          <a:xfrm>
            <a:off x="1500188" y="228600"/>
            <a:ext cx="7600950" cy="46038"/>
          </a:xfrm>
        </p:spPr>
        <p:txBody>
          <a:bodyPr/>
          <a:lstStyle/>
          <a:p>
            <a:endParaRPr lang="sv-SE" altLang="sv-SE" sz="2400" dirty="0"/>
          </a:p>
        </p:txBody>
      </p:sp>
      <p:sp>
        <p:nvSpPr>
          <p:cNvPr id="26627" name="Platshållare för innehåll 2"/>
          <p:cNvSpPr>
            <a:spLocks noGrp="1"/>
          </p:cNvSpPr>
          <p:nvPr>
            <p:ph idx="1"/>
          </p:nvPr>
        </p:nvSpPr>
        <p:spPr>
          <a:xfrm>
            <a:off x="1500188" y="692150"/>
            <a:ext cx="7600950" cy="6165850"/>
          </a:xfrm>
        </p:spPr>
        <p:txBody>
          <a:bodyPr/>
          <a:lstStyle/>
          <a:p>
            <a:pPr marL="0" indent="0">
              <a:buNone/>
            </a:pPr>
            <a:r>
              <a:rPr lang="sv-SE" altLang="sv-SE" sz="3600" dirty="0"/>
              <a:t>VB står först passiv i rummet. Valpen släpps in av Uppfödaren. Går valpen fram själv och tar kontakt, besvarar VB hälsningen. Om valpen inte kommer fram själv inom 20 sekunder, bjuder VB in till kontakt genom att locka på valpen. VB står kvar på samma plats under hela momentet.</a:t>
            </a:r>
          </a:p>
          <a:p>
            <a:endParaRPr lang="sv-SE" altLang="sv-SE" sz="3600" dirty="0"/>
          </a:p>
        </p:txBody>
      </p:sp>
    </p:spTree>
    <p:extLst>
      <p:ext uri="{BB962C8B-B14F-4D97-AF65-F5344CB8AC3E}">
        <p14:creationId xmlns:p14="http://schemas.microsoft.com/office/powerpoint/2010/main" val="4032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9" name="Rectangle 2"/>
          <p:cNvSpPr>
            <a:spLocks noGrp="1" noChangeArrowheads="1"/>
          </p:cNvSpPr>
          <p:nvPr>
            <p:ph type="title" idx="4294967295"/>
          </p:nvPr>
        </p:nvSpPr>
        <p:spPr/>
        <p:txBody>
          <a:bodyPr/>
          <a:lstStyle/>
          <a:p>
            <a:pPr eaLnBrk="1" hangingPunct="1"/>
            <a:r>
              <a:rPr lang="sv-SE" altLang="sv-SE"/>
              <a:t>Hunden </a:t>
            </a:r>
            <a:r>
              <a:rPr lang="sv-SE" altLang="sv-SE" sz="4600"/>
              <a:t>har stor jaktinstinkt</a:t>
            </a:r>
            <a:endParaRPr lang="sv-SE" altLang="sv-SE"/>
          </a:p>
        </p:txBody>
      </p:sp>
      <p:sp>
        <p:nvSpPr>
          <p:cNvPr id="9220" name="Rectangle 3"/>
          <p:cNvSpPr>
            <a:spLocks noGrp="1" noChangeArrowheads="1"/>
          </p:cNvSpPr>
          <p:nvPr>
            <p:ph type="body" sz="half" idx="4294967295"/>
          </p:nvPr>
        </p:nvSpPr>
        <p:spPr>
          <a:xfrm>
            <a:off x="457200" y="1600200"/>
            <a:ext cx="4027488" cy="4525963"/>
          </a:xfrm>
        </p:spPr>
        <p:txBody>
          <a:bodyPr/>
          <a:lstStyle/>
          <a:p>
            <a:pPr eaLnBrk="1" hangingPunct="1"/>
            <a:r>
              <a:rPr lang="sv-SE" altLang="sv-SE" sz="2900"/>
              <a:t>Alla sinnesorgan behöver få komma till användning</a:t>
            </a:r>
          </a:p>
          <a:p>
            <a:pPr eaLnBrk="1" hangingPunct="1">
              <a:buFontTx/>
              <a:buNone/>
            </a:pPr>
            <a:endParaRPr lang="sv-SE" altLang="sv-SE" sz="2900"/>
          </a:p>
          <a:p>
            <a:pPr eaLnBrk="1" hangingPunct="1"/>
            <a:r>
              <a:rPr lang="sv-SE" altLang="sv-SE" sz="2900"/>
              <a:t>En ”jakthund” lokaliserar bytet med synen, hörseln  eller spårar upp det</a:t>
            </a:r>
          </a:p>
        </p:txBody>
      </p:sp>
      <p:pic>
        <p:nvPicPr>
          <p:cNvPr id="9221" name="Picture 4" descr="j01990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7950" y="2205038"/>
            <a:ext cx="34877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5"/>
          <p:cNvSpPr txBox="1">
            <a:spLocks noChangeArrowheads="1"/>
          </p:cNvSpPr>
          <p:nvPr/>
        </p:nvSpPr>
        <p:spPr bwMode="auto">
          <a:xfrm>
            <a:off x="611188" y="5734050"/>
            <a:ext cx="3328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2000">
                <a:solidFill>
                  <a:srgbClr val="FF3300"/>
                </a:solidFill>
              </a:rPr>
              <a:t>Beroende av ursprung – ras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title"/>
          </p:nvPr>
        </p:nvSpPr>
        <p:spPr/>
        <p:txBody>
          <a:bodyPr/>
          <a:lstStyle/>
          <a:p>
            <a:r>
              <a:rPr lang="sv-SE" altLang="sv-SE" b="1"/>
              <a:t>Moment 2</a:t>
            </a:r>
          </a:p>
        </p:txBody>
      </p:sp>
      <p:sp>
        <p:nvSpPr>
          <p:cNvPr id="27651" name="Platshållare för innehåll 2"/>
          <p:cNvSpPr>
            <a:spLocks noGrp="1"/>
          </p:cNvSpPr>
          <p:nvPr>
            <p:ph idx="1"/>
          </p:nvPr>
        </p:nvSpPr>
        <p:spPr>
          <a:xfrm>
            <a:off x="1500188" y="2420938"/>
            <a:ext cx="7600950" cy="3817937"/>
          </a:xfrm>
        </p:spPr>
        <p:txBody>
          <a:bodyPr/>
          <a:lstStyle/>
          <a:p>
            <a:pPr marL="0" indent="0">
              <a:buNone/>
            </a:pPr>
            <a:r>
              <a:rPr lang="sv-SE" altLang="sv-SE" sz="3600" dirty="0"/>
              <a:t>Beskriver valpens intresse av att följa efter och ta kontakt med/besvara kontakt från VB som går runt i rummet.</a:t>
            </a:r>
          </a:p>
          <a:p>
            <a:endParaRPr lang="sv-SE" altLang="sv-SE" sz="4000" dirty="0"/>
          </a:p>
        </p:txBody>
      </p:sp>
    </p:spTree>
    <p:extLst>
      <p:ext uri="{BB962C8B-B14F-4D97-AF65-F5344CB8AC3E}">
        <p14:creationId xmlns:p14="http://schemas.microsoft.com/office/powerpoint/2010/main" val="2858499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ubrik 1"/>
          <p:cNvSpPr>
            <a:spLocks noGrp="1"/>
          </p:cNvSpPr>
          <p:nvPr>
            <p:ph type="title"/>
          </p:nvPr>
        </p:nvSpPr>
        <p:spPr>
          <a:xfrm>
            <a:off x="1500188" y="228600"/>
            <a:ext cx="7600950" cy="5937250"/>
          </a:xfrm>
        </p:spPr>
        <p:txBody>
          <a:bodyPr/>
          <a:lstStyle/>
          <a:p>
            <a:r>
              <a:rPr lang="sv-SE" altLang="sv-SE" sz="3200" b="1" dirty="0"/>
              <a:t>VB går runt i rummet ett varv utan att locka på valpen för att se om valpen spontant följer efter VB. </a:t>
            </a:r>
            <a:br>
              <a:rPr lang="sv-SE" altLang="sv-SE" sz="3200" b="1" dirty="0"/>
            </a:br>
            <a:r>
              <a:rPr lang="sv-SE" altLang="sv-SE" sz="3200" b="1" dirty="0"/>
              <a:t> </a:t>
            </a:r>
            <a:br>
              <a:rPr lang="sv-SE" altLang="sv-SE" sz="3200" b="1" dirty="0"/>
            </a:br>
            <a:r>
              <a:rPr lang="sv-SE" altLang="sv-SE" sz="3200" b="1" dirty="0"/>
              <a:t>Därefter vänder VB och går runt åt motsatt håll och lockar på valpen. (undvik yviga gester och hög ljudstyrka) Om/när valpen tar kontakt besvarar VB kontakten.</a:t>
            </a:r>
            <a:br>
              <a:rPr lang="sv-SE" altLang="sv-SE" sz="3200" b="1" dirty="0"/>
            </a:br>
            <a:endParaRPr lang="sv-SE" altLang="sv-SE" sz="3200" b="1" dirty="0"/>
          </a:p>
        </p:txBody>
      </p:sp>
    </p:spTree>
    <p:extLst>
      <p:ext uri="{BB962C8B-B14F-4D97-AF65-F5344CB8AC3E}">
        <p14:creationId xmlns:p14="http://schemas.microsoft.com/office/powerpoint/2010/main" val="3265908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ubrik 1"/>
          <p:cNvSpPr>
            <a:spLocks noGrp="1"/>
          </p:cNvSpPr>
          <p:nvPr>
            <p:ph type="title"/>
          </p:nvPr>
        </p:nvSpPr>
        <p:spPr/>
        <p:txBody>
          <a:bodyPr/>
          <a:lstStyle/>
          <a:p>
            <a:r>
              <a:rPr lang="sv-SE" altLang="sv-SE" b="1"/>
              <a:t>Moment 3</a:t>
            </a:r>
          </a:p>
        </p:txBody>
      </p:sp>
      <p:sp>
        <p:nvSpPr>
          <p:cNvPr id="29699" name="Platshållare för innehåll 2"/>
          <p:cNvSpPr>
            <a:spLocks noGrp="1"/>
          </p:cNvSpPr>
          <p:nvPr>
            <p:ph idx="1"/>
          </p:nvPr>
        </p:nvSpPr>
        <p:spPr>
          <a:xfrm>
            <a:off x="1500188" y="2492375"/>
            <a:ext cx="7600950" cy="3746500"/>
          </a:xfrm>
        </p:spPr>
        <p:txBody>
          <a:bodyPr/>
          <a:lstStyle/>
          <a:p>
            <a:pPr marL="0" indent="0">
              <a:buNone/>
            </a:pPr>
            <a:r>
              <a:rPr lang="sv-SE" altLang="sv-SE" sz="3600" dirty="0"/>
              <a:t>Beskriver valpens nyfikenhet, hälsning och ängslan, när VB sätter sig på golvet och lockar på den.</a:t>
            </a:r>
          </a:p>
        </p:txBody>
      </p:sp>
    </p:spTree>
    <p:extLst>
      <p:ext uri="{BB962C8B-B14F-4D97-AF65-F5344CB8AC3E}">
        <p14:creationId xmlns:p14="http://schemas.microsoft.com/office/powerpoint/2010/main" val="2371167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ubrik 1"/>
          <p:cNvSpPr>
            <a:spLocks noGrp="1"/>
          </p:cNvSpPr>
          <p:nvPr>
            <p:ph type="title"/>
          </p:nvPr>
        </p:nvSpPr>
        <p:spPr>
          <a:xfrm>
            <a:off x="1500188" y="228600"/>
            <a:ext cx="7600950" cy="6224588"/>
          </a:xfrm>
        </p:spPr>
        <p:txBody>
          <a:bodyPr/>
          <a:lstStyle/>
          <a:p>
            <a:r>
              <a:rPr lang="sv-SE" altLang="sv-SE" sz="3600" dirty="0"/>
              <a:t>Den sittande VB lyfter upp valpen i famnen och håller den i 10 sekunder. </a:t>
            </a:r>
            <a:br>
              <a:rPr lang="sv-SE" altLang="sv-SE" sz="3600" dirty="0"/>
            </a:br>
            <a:r>
              <a:rPr lang="sv-SE" altLang="sv-SE" sz="3600" dirty="0"/>
              <a:t>Detta sker endast under förutsättning att valpen kommit fram till den sittande VB. </a:t>
            </a:r>
            <a:br>
              <a:rPr lang="sv-SE" altLang="sv-SE" sz="3600" dirty="0"/>
            </a:br>
            <a:endParaRPr lang="sv-SE" altLang="sv-SE" sz="3600" dirty="0"/>
          </a:p>
        </p:txBody>
      </p:sp>
    </p:spTree>
    <p:extLst>
      <p:ext uri="{BB962C8B-B14F-4D97-AF65-F5344CB8AC3E}">
        <p14:creationId xmlns:p14="http://schemas.microsoft.com/office/powerpoint/2010/main" val="2409204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ubrik 1"/>
          <p:cNvSpPr>
            <a:spLocks noGrp="1"/>
          </p:cNvSpPr>
          <p:nvPr>
            <p:ph type="title"/>
          </p:nvPr>
        </p:nvSpPr>
        <p:spPr/>
        <p:txBody>
          <a:bodyPr/>
          <a:lstStyle/>
          <a:p>
            <a:r>
              <a:rPr lang="sv-SE" altLang="sv-SE" b="1"/>
              <a:t>Moment 5</a:t>
            </a:r>
          </a:p>
        </p:txBody>
      </p:sp>
      <p:sp>
        <p:nvSpPr>
          <p:cNvPr id="33795" name="Platshållare för innehåll 2"/>
          <p:cNvSpPr>
            <a:spLocks noGrp="1"/>
          </p:cNvSpPr>
          <p:nvPr>
            <p:ph idx="1"/>
          </p:nvPr>
        </p:nvSpPr>
        <p:spPr>
          <a:xfrm>
            <a:off x="1500188" y="2349500"/>
            <a:ext cx="7600950" cy="3889375"/>
          </a:xfrm>
        </p:spPr>
        <p:txBody>
          <a:bodyPr/>
          <a:lstStyle/>
          <a:p>
            <a:pPr marL="0" indent="0">
              <a:buNone/>
            </a:pPr>
            <a:r>
              <a:rPr lang="sv-SE" altLang="sv-SE" sz="3600" dirty="0"/>
              <a:t>Beskriver valpens intresse av att springa efter, gripa och leka med en liten boll samt samarbeta med VB.</a:t>
            </a:r>
          </a:p>
        </p:txBody>
      </p:sp>
    </p:spTree>
    <p:extLst>
      <p:ext uri="{BB962C8B-B14F-4D97-AF65-F5344CB8AC3E}">
        <p14:creationId xmlns:p14="http://schemas.microsoft.com/office/powerpoint/2010/main" val="23790621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ubrik 1"/>
          <p:cNvSpPr>
            <a:spLocks noGrp="1"/>
          </p:cNvSpPr>
          <p:nvPr>
            <p:ph type="title"/>
          </p:nvPr>
        </p:nvSpPr>
        <p:spPr>
          <a:xfrm>
            <a:off x="539552" y="620688"/>
            <a:ext cx="7600950" cy="6629400"/>
          </a:xfrm>
        </p:spPr>
        <p:txBody>
          <a:bodyPr/>
          <a:lstStyle/>
          <a:p>
            <a:r>
              <a:rPr lang="sv-SE" altLang="sv-SE" sz="3600" dirty="0"/>
              <a:t>VB rullar bollen. </a:t>
            </a:r>
            <a:br>
              <a:rPr lang="sv-SE" altLang="sv-SE" sz="3600" dirty="0"/>
            </a:br>
            <a:r>
              <a:rPr lang="sv-SE" altLang="sv-SE" sz="3600" dirty="0"/>
              <a:t>Från det att valpen ser bollen Om valpen griper – locka den till dig, ta bollen och rulla iväg den igen. ”Apporteringen ” upprepas tre gånger.</a:t>
            </a:r>
            <a:br>
              <a:rPr lang="sv-SE" altLang="sv-SE" sz="3600" dirty="0"/>
            </a:br>
            <a:endParaRPr lang="sv-SE" altLang="sv-SE" sz="3600" dirty="0"/>
          </a:p>
        </p:txBody>
      </p:sp>
    </p:spTree>
    <p:extLst>
      <p:ext uri="{BB962C8B-B14F-4D97-AF65-F5344CB8AC3E}">
        <p14:creationId xmlns:p14="http://schemas.microsoft.com/office/powerpoint/2010/main" val="3156517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ubrik 1"/>
          <p:cNvSpPr>
            <a:spLocks noGrp="1"/>
          </p:cNvSpPr>
          <p:nvPr>
            <p:ph type="title"/>
          </p:nvPr>
        </p:nvSpPr>
        <p:spPr/>
        <p:txBody>
          <a:bodyPr/>
          <a:lstStyle/>
          <a:p>
            <a:r>
              <a:rPr lang="sv-SE" altLang="sv-SE" b="1"/>
              <a:t>Moment 6</a:t>
            </a:r>
          </a:p>
        </p:txBody>
      </p:sp>
      <p:sp>
        <p:nvSpPr>
          <p:cNvPr id="35843" name="Platshållare för innehåll 2"/>
          <p:cNvSpPr>
            <a:spLocks noGrp="1"/>
          </p:cNvSpPr>
          <p:nvPr>
            <p:ph idx="1"/>
          </p:nvPr>
        </p:nvSpPr>
        <p:spPr>
          <a:xfrm>
            <a:off x="1500188" y="2420938"/>
            <a:ext cx="7600950" cy="3817937"/>
          </a:xfrm>
        </p:spPr>
        <p:txBody>
          <a:bodyPr/>
          <a:lstStyle/>
          <a:p>
            <a:pPr marL="0" indent="0">
              <a:buNone/>
            </a:pPr>
            <a:r>
              <a:rPr lang="sv-SE" altLang="sv-SE" sz="3600" dirty="0"/>
              <a:t>Beskriver valpens intresse av att undersöka och leka med en stor boll.</a:t>
            </a:r>
          </a:p>
        </p:txBody>
      </p:sp>
    </p:spTree>
    <p:extLst>
      <p:ext uri="{BB962C8B-B14F-4D97-AF65-F5344CB8AC3E}">
        <p14:creationId xmlns:p14="http://schemas.microsoft.com/office/powerpoint/2010/main" val="1948129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ubrik 1"/>
          <p:cNvSpPr>
            <a:spLocks noGrp="1"/>
          </p:cNvSpPr>
          <p:nvPr>
            <p:ph type="title"/>
          </p:nvPr>
        </p:nvSpPr>
        <p:spPr>
          <a:xfrm>
            <a:off x="467544" y="980728"/>
            <a:ext cx="7600950" cy="6296025"/>
          </a:xfrm>
        </p:spPr>
        <p:txBody>
          <a:bodyPr/>
          <a:lstStyle/>
          <a:p>
            <a:r>
              <a:rPr lang="sv-SE" altLang="sv-SE" sz="3600" dirty="0"/>
              <a:t>En fotboll placeras mitt i rummet av VB. </a:t>
            </a:r>
            <a:br>
              <a:rPr lang="sv-SE" altLang="sv-SE" sz="3600" dirty="0"/>
            </a:br>
            <a:r>
              <a:rPr lang="sv-SE" altLang="sv-SE" sz="3600" dirty="0"/>
              <a:t/>
            </a:r>
            <a:br>
              <a:rPr lang="sv-SE" altLang="sv-SE" sz="3600" dirty="0"/>
            </a:br>
            <a:r>
              <a:rPr lang="sv-SE" altLang="sv-SE" sz="3600" dirty="0"/>
              <a:t>Valpen ges möjlighet att själv undersöka fotbollen. </a:t>
            </a:r>
            <a:br>
              <a:rPr lang="sv-SE" altLang="sv-SE" sz="3600" dirty="0"/>
            </a:br>
            <a:r>
              <a:rPr lang="sv-SE" altLang="sv-SE" sz="3600" dirty="0"/>
              <a:t/>
            </a:r>
            <a:br>
              <a:rPr lang="sv-SE" altLang="sv-SE" sz="3600" dirty="0"/>
            </a:br>
            <a:r>
              <a:rPr lang="sv-SE" altLang="sv-SE" sz="3600" dirty="0"/>
              <a:t>Om valpen inte går fram till fotbollen rullar VB den med fötterna för att väcka intresse.</a:t>
            </a:r>
            <a:br>
              <a:rPr lang="sv-SE" altLang="sv-SE" sz="3600" dirty="0"/>
            </a:br>
            <a:endParaRPr lang="sv-SE" altLang="sv-SE" sz="3600" dirty="0"/>
          </a:p>
        </p:txBody>
      </p:sp>
    </p:spTree>
    <p:extLst>
      <p:ext uri="{BB962C8B-B14F-4D97-AF65-F5344CB8AC3E}">
        <p14:creationId xmlns:p14="http://schemas.microsoft.com/office/powerpoint/2010/main" val="3231595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ubrik 1"/>
          <p:cNvSpPr>
            <a:spLocks noGrp="1"/>
          </p:cNvSpPr>
          <p:nvPr>
            <p:ph type="title"/>
          </p:nvPr>
        </p:nvSpPr>
        <p:spPr/>
        <p:txBody>
          <a:bodyPr/>
          <a:lstStyle/>
          <a:p>
            <a:r>
              <a:rPr lang="sv-SE" altLang="sv-SE" b="1"/>
              <a:t>Moment 7</a:t>
            </a:r>
          </a:p>
        </p:txBody>
      </p:sp>
      <p:sp>
        <p:nvSpPr>
          <p:cNvPr id="37891" name="Platshållare för innehåll 2"/>
          <p:cNvSpPr>
            <a:spLocks noGrp="1"/>
          </p:cNvSpPr>
          <p:nvPr>
            <p:ph idx="1"/>
          </p:nvPr>
        </p:nvSpPr>
        <p:spPr>
          <a:xfrm>
            <a:off x="1500188" y="1989138"/>
            <a:ext cx="7600950" cy="4249737"/>
          </a:xfrm>
        </p:spPr>
        <p:txBody>
          <a:bodyPr/>
          <a:lstStyle/>
          <a:p>
            <a:pPr marL="0" indent="0">
              <a:buNone/>
            </a:pPr>
            <a:r>
              <a:rPr lang="sv-SE" altLang="sv-SE" sz="3600" dirty="0"/>
              <a:t>Beskriver valpens intresse av lek/dragkamp, med en trasa, med VB samt samarbete med VB.</a:t>
            </a:r>
          </a:p>
          <a:p>
            <a:endParaRPr lang="sv-SE" altLang="sv-SE" sz="4000" dirty="0"/>
          </a:p>
        </p:txBody>
      </p:sp>
    </p:spTree>
    <p:extLst>
      <p:ext uri="{BB962C8B-B14F-4D97-AF65-F5344CB8AC3E}">
        <p14:creationId xmlns:p14="http://schemas.microsoft.com/office/powerpoint/2010/main" val="13626813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ubrik 1"/>
          <p:cNvSpPr>
            <a:spLocks noGrp="1"/>
          </p:cNvSpPr>
          <p:nvPr>
            <p:ph type="title"/>
          </p:nvPr>
        </p:nvSpPr>
        <p:spPr/>
        <p:txBody>
          <a:bodyPr/>
          <a:lstStyle/>
          <a:p>
            <a:r>
              <a:rPr lang="sv-SE" altLang="sv-SE" b="1"/>
              <a:t>Moment 8</a:t>
            </a:r>
          </a:p>
        </p:txBody>
      </p:sp>
      <p:sp>
        <p:nvSpPr>
          <p:cNvPr id="39939" name="Platshållare för innehåll 2"/>
          <p:cNvSpPr>
            <a:spLocks noGrp="1"/>
          </p:cNvSpPr>
          <p:nvPr>
            <p:ph idx="1"/>
          </p:nvPr>
        </p:nvSpPr>
        <p:spPr>
          <a:xfrm>
            <a:off x="1500188" y="1125538"/>
            <a:ext cx="7600950" cy="5543550"/>
          </a:xfrm>
        </p:spPr>
        <p:txBody>
          <a:bodyPr/>
          <a:lstStyle/>
          <a:p>
            <a:pPr>
              <a:buFont typeface="Wingdings" panose="05000000000000000000" pitchFamily="2" charset="2"/>
              <a:buNone/>
            </a:pPr>
            <a:r>
              <a:rPr lang="sv-SE" altLang="sv-SE" sz="4000" dirty="0"/>
              <a:t> </a:t>
            </a:r>
          </a:p>
          <a:p>
            <a:pPr marL="0" indent="0">
              <a:buNone/>
            </a:pPr>
            <a:r>
              <a:rPr lang="sv-SE" altLang="sv-SE" sz="3600" dirty="0"/>
              <a:t>Beskriver valpens intresse av att undersöka och leka med ett föremål som låter. </a:t>
            </a:r>
          </a:p>
          <a:p>
            <a:pPr marL="0" indent="0">
              <a:buNone/>
            </a:pPr>
            <a:r>
              <a:rPr lang="sv-SE" altLang="sv-SE" sz="3600" dirty="0"/>
              <a:t>Tiden som valpen sysselsätter sig med föremålet mäts.</a:t>
            </a:r>
          </a:p>
          <a:p>
            <a:endParaRPr lang="sv-SE" altLang="sv-SE" sz="4000" dirty="0"/>
          </a:p>
        </p:txBody>
      </p:sp>
    </p:spTree>
    <p:extLst>
      <p:ext uri="{BB962C8B-B14F-4D97-AF65-F5344CB8AC3E}">
        <p14:creationId xmlns:p14="http://schemas.microsoft.com/office/powerpoint/2010/main" val="3524745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pPr eaLnBrk="1" hangingPunct="1"/>
            <a:r>
              <a:rPr lang="sv-SE" altLang="sv-SE"/>
              <a:t>Nyfikenhet</a:t>
            </a:r>
          </a:p>
        </p:txBody>
      </p:sp>
      <p:sp>
        <p:nvSpPr>
          <p:cNvPr id="10243" name="Rectangle 3"/>
          <p:cNvSpPr>
            <a:spLocks noGrp="1" noChangeArrowheads="1"/>
          </p:cNvSpPr>
          <p:nvPr>
            <p:ph type="body" sz="half" idx="4294967295"/>
          </p:nvPr>
        </p:nvSpPr>
        <p:spPr>
          <a:xfrm>
            <a:off x="4652963" y="1600200"/>
            <a:ext cx="4033837" cy="4525963"/>
          </a:xfrm>
        </p:spPr>
        <p:txBody>
          <a:bodyPr/>
          <a:lstStyle/>
          <a:p>
            <a:pPr eaLnBrk="1" hangingPunct="1"/>
            <a:r>
              <a:rPr lang="sv-SE" altLang="sv-SE" sz="2800"/>
              <a:t>Hunden måste vilja undersöka (och avsluta) något som den reagerat på</a:t>
            </a:r>
          </a:p>
        </p:txBody>
      </p:sp>
      <p:pic>
        <p:nvPicPr>
          <p:cNvPr id="10244" name="Picture 4" descr="j028379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060575"/>
            <a:ext cx="2592387"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j02364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3082925"/>
            <a:ext cx="374491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ubrik 1"/>
          <p:cNvSpPr>
            <a:spLocks noGrp="1"/>
          </p:cNvSpPr>
          <p:nvPr>
            <p:ph type="title"/>
          </p:nvPr>
        </p:nvSpPr>
        <p:spPr>
          <a:xfrm>
            <a:off x="1500188" y="228600"/>
            <a:ext cx="7600950" cy="6629400"/>
          </a:xfrm>
        </p:spPr>
        <p:txBody>
          <a:bodyPr/>
          <a:lstStyle/>
          <a:p>
            <a:r>
              <a:rPr lang="sv-SE" altLang="sv-SE" sz="2800" b="1" dirty="0"/>
              <a:t>VB drar trasan med ryckiga rörelser fram och tillbaka på golvet i riktning från valpen. </a:t>
            </a:r>
            <a:br>
              <a:rPr lang="sv-SE" altLang="sv-SE" sz="2800" b="1" dirty="0"/>
            </a:br>
            <a:r>
              <a:rPr lang="sv-SE" altLang="sv-SE" sz="2800" b="1" dirty="0"/>
              <a:t/>
            </a:r>
            <a:br>
              <a:rPr lang="sv-SE" altLang="sv-SE" sz="2800" b="1" dirty="0"/>
            </a:br>
            <a:r>
              <a:rPr lang="sv-SE" altLang="sv-SE" sz="2800" b="1" dirty="0"/>
              <a:t/>
            </a:r>
            <a:br>
              <a:rPr lang="sv-SE" altLang="sv-SE" sz="2800" b="1" dirty="0"/>
            </a:br>
            <a:r>
              <a:rPr lang="sv-SE" altLang="sv-SE" sz="2800" b="1" dirty="0"/>
              <a:t>Om valpen griper drar VB trasan mot sig och i sidled, håller fast – stilla - så att valpen kan dra själv om den vill. Låt valpen kämpa till sig trasan.</a:t>
            </a:r>
            <a:br>
              <a:rPr lang="sv-SE" altLang="sv-SE" sz="2800" b="1" dirty="0"/>
            </a:br>
            <a:r>
              <a:rPr lang="sv-SE" altLang="sv-SE" sz="2800" b="1" dirty="0"/>
              <a:t> </a:t>
            </a:r>
            <a:br>
              <a:rPr lang="sv-SE" altLang="sv-SE" sz="2800" b="1" dirty="0"/>
            </a:br>
            <a:r>
              <a:rPr lang="sv-SE" altLang="sv-SE" sz="2800" b="1" dirty="0"/>
              <a:t>VB släpper trasan och försöker med röst och kroppsspråk få valpen att komma tillbaks och fortsätta dragkampen.</a:t>
            </a:r>
            <a:br>
              <a:rPr lang="sv-SE" altLang="sv-SE" sz="2800" b="1" dirty="0"/>
            </a:br>
            <a:endParaRPr lang="sv-SE" altLang="sv-SE" sz="2800" b="1" dirty="0"/>
          </a:p>
        </p:txBody>
      </p:sp>
    </p:spTree>
    <p:extLst>
      <p:ext uri="{BB962C8B-B14F-4D97-AF65-F5344CB8AC3E}">
        <p14:creationId xmlns:p14="http://schemas.microsoft.com/office/powerpoint/2010/main" val="1997268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ubrik 1"/>
          <p:cNvSpPr>
            <a:spLocks noGrp="1"/>
          </p:cNvSpPr>
          <p:nvPr>
            <p:ph type="title"/>
          </p:nvPr>
        </p:nvSpPr>
        <p:spPr/>
        <p:txBody>
          <a:bodyPr/>
          <a:lstStyle/>
          <a:p>
            <a:r>
              <a:rPr lang="sv-SE" altLang="sv-SE" b="1"/>
              <a:t>Moment 9</a:t>
            </a:r>
          </a:p>
        </p:txBody>
      </p:sp>
      <p:sp>
        <p:nvSpPr>
          <p:cNvPr id="41987" name="Platshållare för innehåll 2"/>
          <p:cNvSpPr>
            <a:spLocks noGrp="1"/>
          </p:cNvSpPr>
          <p:nvPr>
            <p:ph idx="1"/>
          </p:nvPr>
        </p:nvSpPr>
        <p:spPr/>
        <p:txBody>
          <a:bodyPr/>
          <a:lstStyle/>
          <a:p>
            <a:pPr marL="0" indent="0">
              <a:buNone/>
            </a:pPr>
            <a:r>
              <a:rPr lang="sv-SE" altLang="sv-SE" sz="3600" dirty="0"/>
              <a:t>Beskriver valpens intresse för och lek med 1 eller flera föremål under 60 sek. Momentet avslutas med att VB kastar iväg ett av föremålen för att se om och hur valpen griper.</a:t>
            </a:r>
          </a:p>
          <a:p>
            <a:endParaRPr lang="sv-SE" altLang="sv-SE" sz="4000" dirty="0"/>
          </a:p>
        </p:txBody>
      </p:sp>
    </p:spTree>
    <p:extLst>
      <p:ext uri="{BB962C8B-B14F-4D97-AF65-F5344CB8AC3E}">
        <p14:creationId xmlns:p14="http://schemas.microsoft.com/office/powerpoint/2010/main" val="263063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ubrik 1"/>
          <p:cNvSpPr>
            <a:spLocks noGrp="1"/>
          </p:cNvSpPr>
          <p:nvPr>
            <p:ph type="title"/>
          </p:nvPr>
        </p:nvSpPr>
        <p:spPr>
          <a:xfrm>
            <a:off x="1403350" y="836613"/>
            <a:ext cx="7600950" cy="1143000"/>
          </a:xfrm>
        </p:spPr>
        <p:txBody>
          <a:bodyPr/>
          <a:lstStyle/>
          <a:p>
            <a:r>
              <a:rPr lang="sv-SE" altLang="sv-SE" b="1"/>
              <a:t>Moment 10</a:t>
            </a:r>
          </a:p>
        </p:txBody>
      </p:sp>
      <p:sp>
        <p:nvSpPr>
          <p:cNvPr id="44035" name="Platshållare för innehåll 2"/>
          <p:cNvSpPr>
            <a:spLocks noGrp="1"/>
          </p:cNvSpPr>
          <p:nvPr>
            <p:ph idx="1"/>
          </p:nvPr>
        </p:nvSpPr>
        <p:spPr>
          <a:xfrm>
            <a:off x="1500188" y="1844675"/>
            <a:ext cx="7600950" cy="4394200"/>
          </a:xfrm>
        </p:spPr>
        <p:txBody>
          <a:bodyPr/>
          <a:lstStyle/>
          <a:p>
            <a:endParaRPr lang="sv-SE" altLang="sv-SE" sz="4000" dirty="0"/>
          </a:p>
          <a:p>
            <a:pPr marL="0" indent="0">
              <a:buNone/>
            </a:pPr>
            <a:r>
              <a:rPr lang="sv-SE" altLang="sv-SE" sz="3600" dirty="0"/>
              <a:t>Beskriver valpens handlingsförmåga att ta sig förbi ett hinder för att  komma till uppfödaren, samt valpens ängslan i situationen.</a:t>
            </a:r>
          </a:p>
          <a:p>
            <a:endParaRPr lang="sv-SE" altLang="sv-SE" sz="4000" dirty="0"/>
          </a:p>
        </p:txBody>
      </p:sp>
    </p:spTree>
    <p:extLst>
      <p:ext uri="{BB962C8B-B14F-4D97-AF65-F5344CB8AC3E}">
        <p14:creationId xmlns:p14="http://schemas.microsoft.com/office/powerpoint/2010/main" val="17726024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ubrik 1"/>
          <p:cNvSpPr>
            <a:spLocks noGrp="1"/>
          </p:cNvSpPr>
          <p:nvPr>
            <p:ph type="title"/>
          </p:nvPr>
        </p:nvSpPr>
        <p:spPr>
          <a:xfrm>
            <a:off x="1500188" y="228600"/>
            <a:ext cx="7600950" cy="6440488"/>
          </a:xfrm>
        </p:spPr>
        <p:txBody>
          <a:bodyPr/>
          <a:lstStyle/>
          <a:p>
            <a:r>
              <a:rPr lang="sv-SE" altLang="sv-SE" sz="2800" b="1" dirty="0"/>
              <a:t>Ett kompostgaller, 4 delar, ställs upp i en öppen W – formation. Ett utrymme lämnas öppet på varje sida om gallret så att valpen ska kunna ta sig ut. </a:t>
            </a:r>
            <a:br>
              <a:rPr lang="sv-SE" altLang="sv-SE" sz="2800" b="1" dirty="0"/>
            </a:br>
            <a:r>
              <a:rPr lang="sv-SE" altLang="sv-SE" sz="2800" b="1" dirty="0"/>
              <a:t> </a:t>
            </a:r>
            <a:br>
              <a:rPr lang="sv-SE" altLang="sv-SE" sz="2800" b="1" dirty="0"/>
            </a:br>
            <a:r>
              <a:rPr lang="sv-SE" altLang="sv-SE" sz="2800" b="1" dirty="0"/>
              <a:t>Uppfödaren </a:t>
            </a:r>
            <a:br>
              <a:rPr lang="sv-SE" altLang="sv-SE" sz="2800" b="1" dirty="0"/>
            </a:br>
            <a:r>
              <a:rPr lang="sv-SE" altLang="sv-SE" sz="2800" b="1" dirty="0"/>
              <a:t> sitta på huk nära spetsen på mitten av gallret. Valpen placeras längst in i V-et. Uppfödaren  lockar, med röst och/eller föremål på valpen. </a:t>
            </a:r>
            <a:br>
              <a:rPr lang="sv-SE" altLang="sv-SE" sz="2800" b="1" dirty="0"/>
            </a:br>
            <a:r>
              <a:rPr lang="sv-SE" altLang="sv-SE" sz="2800" b="1" dirty="0"/>
              <a:t>Om valpen inte lyckas ta sig ut själv, går föraren fram till hindret och visar valpen vägen ut.</a:t>
            </a:r>
            <a:br>
              <a:rPr lang="sv-SE" altLang="sv-SE" sz="2800" b="1" dirty="0"/>
            </a:br>
            <a:endParaRPr lang="sv-SE" altLang="sv-SE" sz="2800" b="1" dirty="0"/>
          </a:p>
        </p:txBody>
      </p:sp>
    </p:spTree>
    <p:extLst>
      <p:ext uri="{BB962C8B-B14F-4D97-AF65-F5344CB8AC3E}">
        <p14:creationId xmlns:p14="http://schemas.microsoft.com/office/powerpoint/2010/main" val="2212921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ubrik 1"/>
          <p:cNvSpPr>
            <a:spLocks noGrp="1"/>
          </p:cNvSpPr>
          <p:nvPr>
            <p:ph type="title"/>
          </p:nvPr>
        </p:nvSpPr>
        <p:spPr/>
        <p:txBody>
          <a:bodyPr/>
          <a:lstStyle/>
          <a:p>
            <a:r>
              <a:rPr lang="sv-SE" altLang="sv-SE" b="1"/>
              <a:t>Moment 11</a:t>
            </a:r>
          </a:p>
        </p:txBody>
      </p:sp>
      <p:sp>
        <p:nvSpPr>
          <p:cNvPr id="46083" name="Platshållare för innehåll 2"/>
          <p:cNvSpPr>
            <a:spLocks noGrp="1"/>
          </p:cNvSpPr>
          <p:nvPr>
            <p:ph idx="1"/>
          </p:nvPr>
        </p:nvSpPr>
        <p:spPr/>
        <p:txBody>
          <a:bodyPr/>
          <a:lstStyle/>
          <a:p>
            <a:pPr marL="0" indent="0">
              <a:buNone/>
            </a:pPr>
            <a:r>
              <a:rPr lang="sv-SE" altLang="sv-SE" sz="3600" dirty="0"/>
              <a:t>Beskriver valpens handlingsförmåga att ta sig förbi ett känt hinder men med ett nytt underlag i öppningarna, för att  komma till  uppfödaren, samt valpens ängslan i situationen.</a:t>
            </a:r>
          </a:p>
          <a:p>
            <a:endParaRPr lang="sv-SE" altLang="sv-SE" dirty="0"/>
          </a:p>
        </p:txBody>
      </p:sp>
    </p:spTree>
    <p:extLst>
      <p:ext uri="{BB962C8B-B14F-4D97-AF65-F5344CB8AC3E}">
        <p14:creationId xmlns:p14="http://schemas.microsoft.com/office/powerpoint/2010/main" val="31761632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ubrik 1"/>
          <p:cNvSpPr>
            <a:spLocks noGrp="1"/>
          </p:cNvSpPr>
          <p:nvPr>
            <p:ph type="title"/>
          </p:nvPr>
        </p:nvSpPr>
        <p:spPr/>
        <p:txBody>
          <a:bodyPr/>
          <a:lstStyle/>
          <a:p>
            <a:r>
              <a:rPr lang="sv-SE" altLang="sv-SE" dirty="0"/>
              <a:t> </a:t>
            </a:r>
            <a:br>
              <a:rPr lang="sv-SE" altLang="sv-SE" dirty="0"/>
            </a:br>
            <a:r>
              <a:rPr lang="sv-SE" altLang="sv-SE" b="1" dirty="0"/>
              <a:t>Övriga kommentarer:</a:t>
            </a:r>
            <a:endParaRPr lang="sv-SE" altLang="sv-SE" dirty="0"/>
          </a:p>
        </p:txBody>
      </p:sp>
      <p:sp>
        <p:nvSpPr>
          <p:cNvPr id="54275" name="Platshållare för innehåll 2"/>
          <p:cNvSpPr>
            <a:spLocks noGrp="1"/>
          </p:cNvSpPr>
          <p:nvPr>
            <p:ph idx="1"/>
          </p:nvPr>
        </p:nvSpPr>
        <p:spPr>
          <a:xfrm>
            <a:off x="1500188" y="2565400"/>
            <a:ext cx="7600950" cy="3673475"/>
          </a:xfrm>
        </p:spPr>
        <p:txBody>
          <a:bodyPr/>
          <a:lstStyle/>
          <a:p>
            <a:pPr marL="0" indent="0">
              <a:buNone/>
            </a:pPr>
            <a:r>
              <a:rPr lang="sv-SE" altLang="sv-SE" sz="3600" dirty="0"/>
              <a:t>Anteckningar om övrigt som framkommit under testet och som kan vara av vikt för uppfödaren/valpköparen.</a:t>
            </a:r>
          </a:p>
          <a:p>
            <a:endParaRPr lang="sv-SE" altLang="sv-SE" dirty="0"/>
          </a:p>
        </p:txBody>
      </p:sp>
    </p:spTree>
    <p:extLst>
      <p:ext uri="{BB962C8B-B14F-4D97-AF65-F5344CB8AC3E}">
        <p14:creationId xmlns:p14="http://schemas.microsoft.com/office/powerpoint/2010/main" val="30574097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ubrik 1"/>
          <p:cNvSpPr>
            <a:spLocks noGrp="1"/>
          </p:cNvSpPr>
          <p:nvPr>
            <p:ph type="title"/>
          </p:nvPr>
        </p:nvSpPr>
        <p:spPr/>
        <p:txBody>
          <a:bodyPr/>
          <a:lstStyle/>
          <a:p>
            <a:r>
              <a:rPr lang="sv-SE" altLang="sv-SE" dirty="0"/>
              <a:t> </a:t>
            </a:r>
            <a:br>
              <a:rPr lang="sv-SE" altLang="sv-SE" dirty="0"/>
            </a:br>
            <a:r>
              <a:rPr lang="sv-SE" altLang="sv-SE" b="1" i="1" dirty="0"/>
              <a:t>Valpen</a:t>
            </a:r>
            <a:r>
              <a:rPr lang="sv-SE" altLang="sv-SE" b="1" dirty="0"/>
              <a:t> gör annat under test </a:t>
            </a:r>
            <a:endParaRPr lang="sv-SE" altLang="sv-SE" dirty="0"/>
          </a:p>
        </p:txBody>
      </p:sp>
      <p:sp>
        <p:nvSpPr>
          <p:cNvPr id="52227" name="Platshållare för innehåll 2"/>
          <p:cNvSpPr>
            <a:spLocks noGrp="1"/>
          </p:cNvSpPr>
          <p:nvPr>
            <p:ph idx="1"/>
          </p:nvPr>
        </p:nvSpPr>
        <p:spPr>
          <a:xfrm>
            <a:off x="1500188" y="2492375"/>
            <a:ext cx="7600950" cy="3746500"/>
          </a:xfrm>
        </p:spPr>
        <p:txBody>
          <a:bodyPr/>
          <a:lstStyle/>
          <a:p>
            <a:pPr marL="0" indent="0">
              <a:buNone/>
            </a:pPr>
            <a:r>
              <a:rPr lang="sv-SE" altLang="sv-SE" sz="3600" dirty="0"/>
              <a:t>Valpen deltar mindre än halva tiden i momenten, deltar halva tiden eller deltar mer än halva tiden.</a:t>
            </a:r>
          </a:p>
        </p:txBody>
      </p:sp>
    </p:spTree>
    <p:extLst>
      <p:ext uri="{BB962C8B-B14F-4D97-AF65-F5344CB8AC3E}">
        <p14:creationId xmlns:p14="http://schemas.microsoft.com/office/powerpoint/2010/main" val="32249593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ubrik 1"/>
          <p:cNvSpPr>
            <a:spLocks noGrp="1"/>
          </p:cNvSpPr>
          <p:nvPr>
            <p:ph type="title"/>
          </p:nvPr>
        </p:nvSpPr>
        <p:spPr>
          <a:xfrm>
            <a:off x="1500188" y="908720"/>
            <a:ext cx="7600950" cy="1368152"/>
          </a:xfrm>
        </p:spPr>
        <p:txBody>
          <a:bodyPr/>
          <a:lstStyle/>
          <a:p>
            <a:r>
              <a:rPr lang="sv-SE" altLang="sv-SE" sz="3600" dirty="0"/>
              <a:t> Valpen är ljudlig under halva eller mer än halva testtiden </a:t>
            </a:r>
          </a:p>
        </p:txBody>
      </p:sp>
      <p:sp>
        <p:nvSpPr>
          <p:cNvPr id="53251" name="Platshållare för innehåll 2"/>
          <p:cNvSpPr>
            <a:spLocks noGrp="1"/>
          </p:cNvSpPr>
          <p:nvPr>
            <p:ph idx="1"/>
          </p:nvPr>
        </p:nvSpPr>
        <p:spPr>
          <a:xfrm>
            <a:off x="1500188" y="2636838"/>
            <a:ext cx="7600950" cy="3602037"/>
          </a:xfrm>
        </p:spPr>
        <p:txBody>
          <a:bodyPr/>
          <a:lstStyle/>
          <a:p>
            <a:pPr marL="0" indent="0">
              <a:buNone/>
            </a:pPr>
            <a:endParaRPr lang="sv-SE" altLang="sv-SE" sz="3600" dirty="0"/>
          </a:p>
          <a:p>
            <a:pPr marL="0" indent="0">
              <a:buNone/>
            </a:pPr>
            <a:endParaRPr lang="sv-SE" altLang="sv-SE" sz="3600" dirty="0"/>
          </a:p>
          <a:p>
            <a:pPr marL="0" indent="0">
              <a:buNone/>
            </a:pPr>
            <a:r>
              <a:rPr lang="sv-SE" altLang="sv-SE" sz="3600" dirty="0"/>
              <a:t>       Gnäller, gläfser eller skäller</a:t>
            </a:r>
          </a:p>
        </p:txBody>
      </p:sp>
    </p:spTree>
    <p:extLst>
      <p:ext uri="{BB962C8B-B14F-4D97-AF65-F5344CB8AC3E}">
        <p14:creationId xmlns:p14="http://schemas.microsoft.com/office/powerpoint/2010/main" val="40510931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ubrik 1"/>
          <p:cNvSpPr>
            <a:spLocks noGrp="1"/>
          </p:cNvSpPr>
          <p:nvPr>
            <p:ph type="title"/>
          </p:nvPr>
        </p:nvSpPr>
        <p:spPr>
          <a:xfrm>
            <a:off x="1258888" y="404813"/>
            <a:ext cx="7600950" cy="1143000"/>
          </a:xfrm>
        </p:spPr>
        <p:txBody>
          <a:bodyPr/>
          <a:lstStyle/>
          <a:p>
            <a:r>
              <a:rPr lang="sv-SE" altLang="sv-SE" sz="3600" b="1" dirty="0"/>
              <a:t> </a:t>
            </a:r>
            <a:r>
              <a:rPr lang="sv-SE" altLang="sv-SE" sz="3600" dirty="0"/>
              <a:t/>
            </a:r>
            <a:br>
              <a:rPr lang="sv-SE" altLang="sv-SE" sz="3600" dirty="0"/>
            </a:br>
            <a:r>
              <a:rPr lang="sv-SE" altLang="sv-SE" sz="4000" dirty="0"/>
              <a:t>Valpen visar bytesaggression </a:t>
            </a:r>
          </a:p>
        </p:txBody>
      </p:sp>
      <p:sp>
        <p:nvSpPr>
          <p:cNvPr id="51203" name="Platshållare för innehåll 2"/>
          <p:cNvSpPr>
            <a:spLocks noGrp="1"/>
          </p:cNvSpPr>
          <p:nvPr>
            <p:ph idx="1"/>
          </p:nvPr>
        </p:nvSpPr>
        <p:spPr>
          <a:xfrm>
            <a:off x="1543050" y="2420888"/>
            <a:ext cx="7600950" cy="3817937"/>
          </a:xfrm>
        </p:spPr>
        <p:txBody>
          <a:bodyPr/>
          <a:lstStyle/>
          <a:p>
            <a:pPr marL="0" indent="0">
              <a:buNone/>
            </a:pPr>
            <a:endParaRPr lang="sv-SE" altLang="sv-SE" sz="3600" dirty="0"/>
          </a:p>
          <a:p>
            <a:pPr marL="0" indent="0">
              <a:buNone/>
            </a:pPr>
            <a:r>
              <a:rPr lang="sv-SE" altLang="sv-SE" sz="3600" dirty="0" err="1"/>
              <a:t>VB´s</a:t>
            </a:r>
            <a:r>
              <a:rPr lang="sv-SE" altLang="sv-SE" sz="3600" dirty="0"/>
              <a:t> beskrivning av valpens beteende vid föremål och bevakning av dessa.</a:t>
            </a:r>
          </a:p>
        </p:txBody>
      </p:sp>
    </p:spTree>
    <p:extLst>
      <p:ext uri="{BB962C8B-B14F-4D97-AF65-F5344CB8AC3E}">
        <p14:creationId xmlns:p14="http://schemas.microsoft.com/office/powerpoint/2010/main" val="3651912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Varför då valptest</a:t>
            </a:r>
          </a:p>
        </p:txBody>
      </p:sp>
      <p:sp>
        <p:nvSpPr>
          <p:cNvPr id="4" name="Platshållare för innehåll 3"/>
          <p:cNvSpPr>
            <a:spLocks noGrp="1"/>
          </p:cNvSpPr>
          <p:nvPr>
            <p:ph idx="1"/>
          </p:nvPr>
        </p:nvSpPr>
        <p:spPr/>
        <p:txBody>
          <a:bodyPr/>
          <a:lstStyle/>
          <a:p>
            <a:pPr marL="0" indent="0">
              <a:buNone/>
            </a:pPr>
            <a:r>
              <a:rPr lang="sv-SE" dirty="0"/>
              <a:t>Hjälp till uppfödaren att placera rätt valp till rätt hem.</a:t>
            </a:r>
          </a:p>
          <a:p>
            <a:endParaRPr lang="sv-SE" dirty="0"/>
          </a:p>
          <a:p>
            <a:pPr marL="0" indent="0">
              <a:buNone/>
            </a:pPr>
            <a:r>
              <a:rPr lang="sv-SE" dirty="0"/>
              <a:t>Jämförelse av kullar för framtida avel</a:t>
            </a:r>
          </a:p>
          <a:p>
            <a:pPr marL="0" indent="0">
              <a:buNone/>
            </a:pPr>
            <a:endParaRPr lang="sv-SE" dirty="0"/>
          </a:p>
          <a:p>
            <a:pPr marL="0" indent="0">
              <a:buNone/>
            </a:pPr>
            <a:r>
              <a:rPr lang="sv-SE" dirty="0"/>
              <a:t>Hjälp till köparen att använda rätt motivering till valpen i inlärning</a:t>
            </a:r>
          </a:p>
          <a:p>
            <a:endParaRPr lang="sv-SE" dirty="0"/>
          </a:p>
          <a:p>
            <a:endParaRPr lang="sv-SE" dirty="0"/>
          </a:p>
        </p:txBody>
      </p:sp>
    </p:spTree>
    <p:extLst>
      <p:ext uri="{BB962C8B-B14F-4D97-AF65-F5344CB8AC3E}">
        <p14:creationId xmlns:p14="http://schemas.microsoft.com/office/powerpoint/2010/main" val="334259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p:txBody>
          <a:bodyPr/>
          <a:lstStyle/>
          <a:p>
            <a:pPr eaLnBrk="1" hangingPunct="1"/>
            <a:r>
              <a:rPr lang="sv-SE" altLang="sv-SE"/>
              <a:t>Minnesbilder</a:t>
            </a:r>
          </a:p>
        </p:txBody>
      </p:sp>
      <p:sp>
        <p:nvSpPr>
          <p:cNvPr id="11267" name="Rectangle 3"/>
          <p:cNvSpPr>
            <a:spLocks noGrp="1" noChangeArrowheads="1"/>
          </p:cNvSpPr>
          <p:nvPr>
            <p:ph type="body" sz="half" idx="4294967295"/>
          </p:nvPr>
        </p:nvSpPr>
        <p:spPr>
          <a:xfrm>
            <a:off x="457200" y="1600200"/>
            <a:ext cx="4483100" cy="4525963"/>
          </a:xfrm>
        </p:spPr>
        <p:txBody>
          <a:bodyPr/>
          <a:lstStyle/>
          <a:p>
            <a:pPr eaLnBrk="1" hangingPunct="1"/>
            <a:endParaRPr lang="sv-SE" altLang="sv-SE" sz="2800" dirty="0"/>
          </a:p>
          <a:p>
            <a:pPr eaLnBrk="1" hangingPunct="1"/>
            <a:r>
              <a:rPr lang="sv-SE" altLang="sv-SE" sz="2800" dirty="0"/>
              <a:t>Hur skapar och behåller/glömmer hunden sina positiva och  negativa upplevelser</a:t>
            </a:r>
          </a:p>
          <a:p>
            <a:pPr eaLnBrk="1" hangingPunct="1">
              <a:buFontTx/>
              <a:buNone/>
            </a:pPr>
            <a:endParaRPr lang="sv-SE" altLang="sv-SE" sz="2800" dirty="0"/>
          </a:p>
          <a:p>
            <a:pPr eaLnBrk="1" hangingPunct="1"/>
            <a:r>
              <a:rPr lang="sv-SE" altLang="sv-SE" sz="2800" dirty="0"/>
              <a:t>Om minnet blir kvar…</a:t>
            </a:r>
          </a:p>
          <a:p>
            <a:pPr eaLnBrk="1" hangingPunct="1">
              <a:buFontTx/>
              <a:buNone/>
            </a:pPr>
            <a:endParaRPr lang="sv-SE" altLang="sv-SE" sz="2800" dirty="0"/>
          </a:p>
        </p:txBody>
      </p:sp>
      <p:pic>
        <p:nvPicPr>
          <p:cNvPr id="11268" name="Picture 4" descr="MCj04241140000[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419725" y="1916113"/>
            <a:ext cx="3328988" cy="3889375"/>
          </a:xfrm>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Vad har vi då fått för resultat av valptesten</a:t>
            </a:r>
          </a:p>
        </p:txBody>
      </p:sp>
      <p:sp>
        <p:nvSpPr>
          <p:cNvPr id="4" name="Platshållare för innehåll 3"/>
          <p:cNvSpPr>
            <a:spLocks noGrp="1"/>
          </p:cNvSpPr>
          <p:nvPr>
            <p:ph idx="1"/>
          </p:nvPr>
        </p:nvSpPr>
        <p:spPr/>
        <p:txBody>
          <a:bodyPr/>
          <a:lstStyle/>
          <a:p>
            <a:r>
              <a:rPr lang="sv-SE" dirty="0"/>
              <a:t>Vi kan se att de sociala bitarna följer hunden genom livet.</a:t>
            </a:r>
          </a:p>
          <a:p>
            <a:r>
              <a:rPr lang="sv-SE" dirty="0"/>
              <a:t>Att hundens nyfikenhet påverkar hundens rädslor.</a:t>
            </a:r>
          </a:p>
          <a:p>
            <a:r>
              <a:rPr lang="sv-SE" dirty="0"/>
              <a:t>Lekfullheten, föremålshantering hjälp vid inlärning.</a:t>
            </a:r>
          </a:p>
          <a:p>
            <a:r>
              <a:rPr lang="sv-SE" dirty="0"/>
              <a:t>Rädslor som finns kvar eller ökas</a:t>
            </a:r>
          </a:p>
        </p:txBody>
      </p:sp>
    </p:spTree>
    <p:extLst>
      <p:ext uri="{BB962C8B-B14F-4D97-AF65-F5344CB8AC3E}">
        <p14:creationId xmlns:p14="http://schemas.microsoft.com/office/powerpoint/2010/main" val="38413533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52" y="836712"/>
            <a:ext cx="9973340" cy="650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261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Flock beteende</a:t>
            </a:r>
          </a:p>
        </p:txBody>
      </p:sp>
      <p:pic>
        <p:nvPicPr>
          <p:cNvPr id="6" name="Platshållare för innehåll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1497" y="1600200"/>
            <a:ext cx="6761006" cy="4525963"/>
          </a:xfrm>
        </p:spPr>
      </p:pic>
    </p:spTree>
    <p:extLst>
      <p:ext uri="{BB962C8B-B14F-4D97-AF65-F5344CB8AC3E}">
        <p14:creationId xmlns:p14="http://schemas.microsoft.com/office/powerpoint/2010/main" val="71309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323528" y="819121"/>
            <a:ext cx="8522298"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sv-SE" altLang="sv-SE" sz="2700" b="1" dirty="0"/>
              <a:t>”Split </a:t>
            </a:r>
            <a:r>
              <a:rPr lang="sv-SE" altLang="sv-SE" sz="2700" b="1" dirty="0" err="1"/>
              <a:t>Up</a:t>
            </a:r>
            <a:r>
              <a:rPr lang="sv-SE" altLang="sv-SE" sz="2700" b="1" dirty="0"/>
              <a:t>” – Avledande manöver</a:t>
            </a:r>
            <a:endParaRPr lang="sv-SE" altLang="sv-SE" sz="2700" dirty="0"/>
          </a:p>
          <a:p>
            <a:pPr algn="ctr" eaLnBrk="1" hangingPunct="1"/>
            <a:endParaRPr lang="sv-SE" altLang="sv-SE" sz="1800" b="1" i="1" dirty="0"/>
          </a:p>
          <a:p>
            <a:pPr algn="ctr" eaLnBrk="1" hangingPunct="1"/>
            <a:r>
              <a:rPr lang="sv-SE" altLang="sv-SE" sz="1800" b="1" i="1" dirty="0"/>
              <a:t>När två unga hundar leker med varandra och den tredje (ofta äldre) hunden kommer och springer snett bakifrån emellan unghundarna/valparna och försöker få med sig någon av hundarna så att leken bryts.</a:t>
            </a:r>
          </a:p>
          <a:p>
            <a:pPr algn="ctr" eaLnBrk="1" hangingPunct="1"/>
            <a:endParaRPr lang="sv-SE" altLang="sv-SE" sz="1800" b="1" i="1" dirty="0"/>
          </a:p>
          <a:p>
            <a:pPr algn="ctr" eaLnBrk="1" hangingPunct="1"/>
            <a:r>
              <a:rPr lang="sv-SE" altLang="sv-SE" sz="1800" b="1" i="1" dirty="0"/>
              <a:t>Ett vanligt beteende när den äldre hunden ser att leken börjar bli för våldsam. </a:t>
            </a:r>
          </a:p>
          <a:p>
            <a:pPr algn="ctr" eaLnBrk="1" hangingPunct="1"/>
            <a:endParaRPr lang="sv-SE" altLang="sv-SE" sz="1800" b="1" i="1" dirty="0"/>
          </a:p>
          <a:p>
            <a:pPr algn="ctr" eaLnBrk="1" hangingPunct="1"/>
            <a:r>
              <a:rPr lang="sv-SE" altLang="sv-SE" sz="1800" b="1" i="1" dirty="0"/>
              <a:t>Avsikten är att förhindra skador och osämja mellan unghundarna.</a:t>
            </a:r>
          </a:p>
          <a:p>
            <a:pPr algn="ctr" eaLnBrk="1" hangingPunct="1"/>
            <a:endParaRPr lang="sv-SE" altLang="sv-SE" sz="1800" b="1" i="1" dirty="0"/>
          </a:p>
          <a:p>
            <a:pPr algn="ctr" eaLnBrk="1" hangingPunct="1"/>
            <a:r>
              <a:rPr lang="sv-SE" altLang="sv-SE" sz="1800" b="1" i="1" dirty="0"/>
              <a:t>Den äldre hunden upprepar beteendet tills den får med sig någon av hundarna och då stannar den ofta upp och nosar på en fläck eller ett grässtrå/avleder och bryter leken.</a:t>
            </a:r>
          </a:p>
          <a:p>
            <a:pPr algn="ctr" eaLnBrk="1" hangingPunct="1"/>
            <a:endParaRPr lang="sv-SE" altLang="sv-SE" sz="1800" b="1" i="1" dirty="0"/>
          </a:p>
          <a:p>
            <a:pPr algn="ctr" eaLnBrk="1" hangingPunct="1"/>
            <a:r>
              <a:rPr lang="sv-SE" altLang="sv-SE" sz="1800" b="1" i="1" dirty="0"/>
              <a:t>Den gamla hunden har uppnått önskad effekt – leken har lugnats ner.</a:t>
            </a:r>
          </a:p>
        </p:txBody>
      </p:sp>
    </p:spTree>
    <p:extLst>
      <p:ext uri="{BB962C8B-B14F-4D97-AF65-F5344CB8AC3E}">
        <p14:creationId xmlns:p14="http://schemas.microsoft.com/office/powerpoint/2010/main" val="24876073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89595"/>
          </a:xfrm>
          <a:prstGeom prst="rect">
            <a:avLst/>
          </a:prstGeom>
        </p:spPr>
      </p:pic>
    </p:spTree>
    <p:extLst>
      <p:ext uri="{BB962C8B-B14F-4D97-AF65-F5344CB8AC3E}">
        <p14:creationId xmlns:p14="http://schemas.microsoft.com/office/powerpoint/2010/main" val="14652003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Vad ser du</a:t>
            </a:r>
          </a:p>
        </p:txBody>
      </p:sp>
      <p:pic>
        <p:nvPicPr>
          <p:cNvPr id="6" name="Platshållare för innehåll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1497" y="1600200"/>
            <a:ext cx="6761006" cy="4525963"/>
          </a:xfrm>
        </p:spPr>
      </p:pic>
    </p:spTree>
    <p:extLst>
      <p:ext uri="{BB962C8B-B14F-4D97-AF65-F5344CB8AC3E}">
        <p14:creationId xmlns:p14="http://schemas.microsoft.com/office/powerpoint/2010/main" val="475488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Valplek</a:t>
            </a:r>
            <a:r>
              <a:rPr lang="sv-SE" dirty="0"/>
              <a:t>-Mätning</a:t>
            </a:r>
          </a:p>
        </p:txBody>
      </p:sp>
      <p:pic>
        <p:nvPicPr>
          <p:cNvPr id="6" name="Platshållare för innehåll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1497" y="1600200"/>
            <a:ext cx="6761006" cy="4525963"/>
          </a:xfrm>
        </p:spPr>
      </p:pic>
    </p:spTree>
    <p:extLst>
      <p:ext uri="{BB962C8B-B14F-4D97-AF65-F5344CB8AC3E}">
        <p14:creationId xmlns:p14="http://schemas.microsoft.com/office/powerpoint/2010/main" val="11192285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37210963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4217897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a:defRPr/>
            </a:pPr>
            <a:r>
              <a:rPr lang="sv-SE"/>
              <a:t>a.edoff@tele2.se</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405"/>
            <a:ext cx="9144000" cy="6121190"/>
          </a:xfrm>
          <a:prstGeom prst="rect">
            <a:avLst/>
          </a:prstGeom>
        </p:spPr>
      </p:pic>
    </p:spTree>
    <p:extLst>
      <p:ext uri="{BB962C8B-B14F-4D97-AF65-F5344CB8AC3E}">
        <p14:creationId xmlns:p14="http://schemas.microsoft.com/office/powerpoint/2010/main" val="3842209583"/>
      </p:ext>
    </p:extLst>
  </p:cSld>
  <p:clrMapOvr>
    <a:masterClrMapping/>
  </p:clrMapOvr>
</p:sld>
</file>

<file path=ppt/theme/theme1.xml><?xml version="1.0" encoding="utf-8"?>
<a:theme xmlns:a="http://schemas.openxmlformats.org/drawingml/2006/main" name="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1198</TotalTime>
  <Words>3621</Words>
  <Application>Microsoft Office PowerPoint</Application>
  <PresentationFormat>Bildspel på skärmen (4:3)</PresentationFormat>
  <Paragraphs>634</Paragraphs>
  <Slides>105</Slides>
  <Notes>2</Notes>
  <HiddenSlides>4</HiddenSlides>
  <MMClips>0</MMClips>
  <ScaleCrop>false</ScaleCrop>
  <HeadingPairs>
    <vt:vector size="6" baseType="variant">
      <vt:variant>
        <vt:lpstr>Tema</vt:lpstr>
      </vt:variant>
      <vt:variant>
        <vt:i4>1</vt:i4>
      </vt:variant>
      <vt:variant>
        <vt:lpstr>Serverprogram för OLE-inbäddning</vt:lpstr>
      </vt:variant>
      <vt:variant>
        <vt:i4>1</vt:i4>
      </vt:variant>
      <vt:variant>
        <vt:lpstr>Bildrubriker</vt:lpstr>
      </vt:variant>
      <vt:variant>
        <vt:i4>105</vt:i4>
      </vt:variant>
    </vt:vector>
  </HeadingPairs>
  <TitlesOfParts>
    <vt:vector size="107" baseType="lpstr">
      <vt:lpstr>Standardformgivning</vt:lpstr>
      <vt:lpstr>Photo Editor Photo</vt:lpstr>
      <vt:lpstr> Sett ur etologiskt och fysiologiskt perspektiv  </vt:lpstr>
      <vt:lpstr>Ontogenesen Individens utveckling     Mognadsprocesser  i hjärnan. ökad kontroll av nerver och erfarenheter </vt:lpstr>
      <vt:lpstr>Hund (Canis lupus familiaris eller Canis domesticus, tidigare även Canis familiaris) </vt:lpstr>
      <vt:lpstr>Men ibland förstår dom inte varandra:  Kroppsliga (morfologiska) förändringar</vt:lpstr>
      <vt:lpstr>Varg och hund har samma språk och samma regler för flockliv </vt:lpstr>
      <vt:lpstr>     Socialitet</vt:lpstr>
      <vt:lpstr>Hunden har stor jaktinstinkt</vt:lpstr>
      <vt:lpstr>Nyfikenhet</vt:lpstr>
      <vt:lpstr>Minnesbilder</vt:lpstr>
      <vt:lpstr>Rädsla</vt:lpstr>
      <vt:lpstr>PowerPoint-presentation</vt:lpstr>
      <vt:lpstr>Rädslor</vt:lpstr>
      <vt:lpstr>PowerPoint-presentation</vt:lpstr>
      <vt:lpstr>PowerPoint-presentation</vt:lpstr>
      <vt:lpstr>PowerPoint-presentation</vt:lpstr>
      <vt:lpstr>Aggression </vt:lpstr>
      <vt:lpstr>PowerPoint-presentation</vt:lpstr>
      <vt:lpstr>Aggression, hur ser det ut</vt:lpstr>
      <vt:lpstr>PowerPoint-presentation</vt:lpstr>
      <vt:lpstr>PowerPoint-presentation</vt:lpstr>
      <vt:lpstr>FÖRSVAR</vt:lpstr>
      <vt:lpstr>Dominansbeteenden</vt:lpstr>
      <vt:lpstr>PowerPoint-presentation</vt:lpstr>
      <vt:lpstr>PowerPoint-presentation</vt:lpstr>
      <vt:lpstr>Stress</vt:lpstr>
      <vt:lpstr>PowerPoint-presentation</vt:lpstr>
      <vt:lpstr>PowerPoint-presentation</vt:lpstr>
      <vt:lpstr>Stress</vt:lpstr>
      <vt:lpstr>Olika för individen</vt:lpstr>
      <vt:lpstr>viktiga egenskaper</vt:lpstr>
      <vt:lpstr>Anpassningsförmåga</vt:lpstr>
      <vt:lpstr>Avreaktion o Minnesbilder</vt:lpstr>
      <vt:lpstr>Koncentration</vt:lpstr>
      <vt:lpstr>Handlingsförmåga</vt:lpstr>
      <vt:lpstr>PowerPoint-presentation</vt:lpstr>
      <vt:lpstr>Tidigt inflytande över beteende</vt:lpstr>
      <vt:lpstr>Dräktighet</vt:lpstr>
      <vt:lpstr>Dräktighet </vt:lpstr>
      <vt:lpstr>Prenatal stress… pågår hela tiden</vt:lpstr>
      <vt:lpstr>slutligen…….</vt:lpstr>
      <vt:lpstr>Hos uppfödaren:</vt:lpstr>
      <vt:lpstr>Den nyfödda valpen</vt:lpstr>
      <vt:lpstr>Den nyfödda valpens sinnen</vt:lpstr>
      <vt:lpstr>PowerPoint-presentation</vt:lpstr>
      <vt:lpstr>Neonatala perioden – den stora omställningen</vt:lpstr>
      <vt:lpstr>Neonatala perioden Nu sover valpen</vt:lpstr>
      <vt:lpstr>PowerPoint-presentation</vt:lpstr>
      <vt:lpstr>Vad klarar valpen i den neonatala perioden?</vt:lpstr>
      <vt:lpstr>PowerPoint-presentation</vt:lpstr>
      <vt:lpstr>Övergångsfasen, 14 – 21 dagar</vt:lpstr>
      <vt:lpstr>Övergångsperioden</vt:lpstr>
      <vt:lpstr>Övergångsperioden</vt:lpstr>
      <vt:lpstr>Socialiseringsfasen 3v </vt:lpstr>
      <vt:lpstr>Socialiseringsfasen</vt:lpstr>
      <vt:lpstr>PowerPoint-presentation</vt:lpstr>
      <vt:lpstr>Socialiseringsfasen 6v </vt:lpstr>
      <vt:lpstr>Socialiseringsfasen 6v </vt:lpstr>
      <vt:lpstr>Socialiseringsfasen 8v </vt:lpstr>
      <vt:lpstr>Tikens påverkan</vt:lpstr>
      <vt:lpstr>PowerPoint-presentation</vt:lpstr>
      <vt:lpstr>Valpmiljö</vt:lpstr>
      <vt:lpstr>Nu i nya hemmet…</vt:lpstr>
      <vt:lpstr>Mentalbeskrivning Valp 2012</vt:lpstr>
      <vt:lpstr>Valptest</vt:lpstr>
      <vt:lpstr>Plats för MV</vt:lpstr>
      <vt:lpstr>Tidsrutiner för MV</vt:lpstr>
      <vt:lpstr>        Momentbeskrivning MV</vt:lpstr>
      <vt:lpstr>Moment 1</vt:lpstr>
      <vt:lpstr>PowerPoint-presentation</vt:lpstr>
      <vt:lpstr>Moment 2</vt:lpstr>
      <vt:lpstr>VB går runt i rummet ett varv utan att locka på valpen för att se om valpen spontant följer efter VB.    Därefter vänder VB och går runt åt motsatt håll och lockar på valpen. (undvik yviga gester och hög ljudstyrka) Om/när valpen tar kontakt besvarar VB kontakten. </vt:lpstr>
      <vt:lpstr>Moment 3</vt:lpstr>
      <vt:lpstr>Den sittande VB lyfter upp valpen i famnen och håller den i 10 sekunder.  Detta sker endast under förutsättning att valpen kommit fram till den sittande VB.  </vt:lpstr>
      <vt:lpstr>Moment 5</vt:lpstr>
      <vt:lpstr>VB rullar bollen.  Från det att valpen ser bollen Om valpen griper – locka den till dig, ta bollen och rulla iväg den igen. ”Apporteringen ” upprepas tre gånger. </vt:lpstr>
      <vt:lpstr>Moment 6</vt:lpstr>
      <vt:lpstr>En fotboll placeras mitt i rummet av VB.   Valpen ges möjlighet att själv undersöka fotbollen.   Om valpen inte går fram till fotbollen rullar VB den med fötterna för att väcka intresse. </vt:lpstr>
      <vt:lpstr>Moment 7</vt:lpstr>
      <vt:lpstr>Moment 8</vt:lpstr>
      <vt:lpstr>VB drar trasan med ryckiga rörelser fram och tillbaka på golvet i riktning från valpen.    Om valpen griper drar VB trasan mot sig och i sidled, håller fast – stilla - så att valpen kan dra själv om den vill. Låt valpen kämpa till sig trasan.   VB släpper trasan och försöker med röst och kroppsspråk få valpen att komma tillbaks och fortsätta dragkampen. </vt:lpstr>
      <vt:lpstr>Moment 9</vt:lpstr>
      <vt:lpstr>Moment 10</vt:lpstr>
      <vt:lpstr>Ett kompostgaller, 4 delar, ställs upp i en öppen W – formation. Ett utrymme lämnas öppet på varje sida om gallret så att valpen ska kunna ta sig ut.    Uppfödaren   sitta på huk nära spetsen på mitten av gallret. Valpen placeras längst in i V-et. Uppfödaren  lockar, med röst och/eller föremål på valpen.  Om valpen inte lyckas ta sig ut själv, går föraren fram till hindret och visar valpen vägen ut. </vt:lpstr>
      <vt:lpstr>Moment 11</vt:lpstr>
      <vt:lpstr>  Övriga kommentarer:</vt:lpstr>
      <vt:lpstr>  Valpen gör annat under test </vt:lpstr>
      <vt:lpstr> Valpen är ljudlig under halva eller mer än halva testtiden </vt:lpstr>
      <vt:lpstr>  Valpen visar bytesaggression </vt:lpstr>
      <vt:lpstr>Varför då valptest</vt:lpstr>
      <vt:lpstr>Vad har vi då fått för resultat av valptesten</vt:lpstr>
      <vt:lpstr>PowerPoint-presentation</vt:lpstr>
      <vt:lpstr>Flock beteende</vt:lpstr>
      <vt:lpstr>PowerPoint-presentation</vt:lpstr>
      <vt:lpstr>PowerPoint-presentation</vt:lpstr>
      <vt:lpstr>Vad ser du</vt:lpstr>
      <vt:lpstr>Valplek-Mätning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Tack för att ni lyssnat </vt:lpstr>
    </vt:vector>
  </TitlesOfParts>
  <Company>eXPerience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valputveckling</dc:title>
  <dc:creator>Edoff</dc:creator>
  <cp:lastModifiedBy>Kakaobönan</cp:lastModifiedBy>
  <cp:revision>47</cp:revision>
  <dcterms:created xsi:type="dcterms:W3CDTF">2009-03-09T15:39:40Z</dcterms:created>
  <dcterms:modified xsi:type="dcterms:W3CDTF">2019-03-12T12:03:35Z</dcterms:modified>
</cp:coreProperties>
</file>